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handoutMasterIdLst>
    <p:handoutMasterId r:id="rId16"/>
  </p:handoutMasterIdLst>
  <p:sldIdLst>
    <p:sldId id="327" r:id="rId2"/>
    <p:sldId id="374" r:id="rId3"/>
    <p:sldId id="367" r:id="rId4"/>
    <p:sldId id="381" r:id="rId5"/>
    <p:sldId id="375" r:id="rId6"/>
    <p:sldId id="382" r:id="rId7"/>
    <p:sldId id="346" r:id="rId8"/>
    <p:sldId id="387" r:id="rId9"/>
    <p:sldId id="388" r:id="rId10"/>
    <p:sldId id="359" r:id="rId11"/>
    <p:sldId id="361" r:id="rId12"/>
    <p:sldId id="385" r:id="rId13"/>
    <p:sldId id="341" r:id="rId14"/>
  </p:sldIdLst>
  <p:sldSz cx="9144000" cy="6858000" type="screen4x3"/>
  <p:notesSz cx="6735763" cy="9869488"/>
  <p:defaultTextStyle>
    <a:defPPr>
      <a:defRPr lang="es-E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5299CA"/>
    <a:srgbClr val="FF9900"/>
    <a:srgbClr val="F4B084"/>
    <a:srgbClr val="008080"/>
    <a:srgbClr val="00B800"/>
    <a:srgbClr val="00FA00"/>
    <a:srgbClr val="3366FF"/>
    <a:srgbClr val="4E8F00"/>
    <a:srgbClr val="0066CC"/>
    <a:srgbClr val="FFBD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3"/>
    <p:restoredTop sz="86662" autoAdjust="0"/>
  </p:normalViewPr>
  <p:slideViewPr>
    <p:cSldViewPr>
      <p:cViewPr varScale="1">
        <p:scale>
          <a:sx n="93" d="100"/>
          <a:sy n="93" d="100"/>
        </p:scale>
        <p:origin x="1952"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2408" y="-1400"/>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19413" cy="49371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200">
                <a:ea typeface="ＭＳ Ｐゴシック" charset="0"/>
                <a:cs typeface="+mn-cs"/>
              </a:defRPr>
            </a:lvl1pPr>
          </a:lstStyle>
          <a:p>
            <a:pPr>
              <a:defRPr/>
            </a:pPr>
            <a:endParaRPr lang="es-ES"/>
          </a:p>
        </p:txBody>
      </p:sp>
      <p:sp>
        <p:nvSpPr>
          <p:cNvPr id="29699" name="Rectangle 3"/>
          <p:cNvSpPr>
            <a:spLocks noGrp="1" noChangeArrowheads="1"/>
          </p:cNvSpPr>
          <p:nvPr>
            <p:ph type="dt" sz="quarter" idx="1"/>
          </p:nvPr>
        </p:nvSpPr>
        <p:spPr bwMode="auto">
          <a:xfrm>
            <a:off x="3814763" y="0"/>
            <a:ext cx="2919412" cy="49371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ＭＳ Ｐゴシック" charset="0"/>
                <a:cs typeface="+mn-cs"/>
              </a:defRPr>
            </a:lvl1pPr>
          </a:lstStyle>
          <a:p>
            <a:pPr>
              <a:defRPr/>
            </a:pPr>
            <a:endParaRPr lang="es-ES"/>
          </a:p>
        </p:txBody>
      </p:sp>
      <p:sp>
        <p:nvSpPr>
          <p:cNvPr id="29700" name="Rectangle 4"/>
          <p:cNvSpPr>
            <a:spLocks noGrp="1" noChangeArrowheads="1"/>
          </p:cNvSpPr>
          <p:nvPr>
            <p:ph type="ftr" sz="quarter" idx="2"/>
          </p:nvPr>
        </p:nvSpPr>
        <p:spPr bwMode="auto">
          <a:xfrm>
            <a:off x="0" y="9374188"/>
            <a:ext cx="2919413" cy="49371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defRPr sz="1200">
                <a:ea typeface="ＭＳ Ｐゴシック" charset="0"/>
                <a:cs typeface="+mn-cs"/>
              </a:defRPr>
            </a:lvl1pPr>
          </a:lstStyle>
          <a:p>
            <a:pPr>
              <a:defRPr/>
            </a:pPr>
            <a:endParaRPr lang="es-ES"/>
          </a:p>
        </p:txBody>
      </p:sp>
      <p:sp>
        <p:nvSpPr>
          <p:cNvPr id="29701" name="Rectangle 5"/>
          <p:cNvSpPr>
            <a:spLocks noGrp="1" noChangeArrowheads="1"/>
          </p:cNvSpPr>
          <p:nvPr>
            <p:ph type="sldNum" sz="quarter" idx="3"/>
          </p:nvPr>
        </p:nvSpPr>
        <p:spPr bwMode="auto">
          <a:xfrm>
            <a:off x="3814763" y="9374188"/>
            <a:ext cx="2919412" cy="49371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46D5AA0-761D-7B47-9253-F173CA49C2C1}" type="slidenum">
              <a:rPr lang="es-ES" altLang="es-ES_tradnl"/>
              <a:pPr/>
              <a:t>‹Nº›</a:t>
            </a:fld>
            <a:endParaRPr lang="es-ES" altLang="es-ES_tradnl"/>
          </a:p>
        </p:txBody>
      </p:sp>
    </p:spTree>
    <p:extLst>
      <p:ext uri="{BB962C8B-B14F-4D97-AF65-F5344CB8AC3E}">
        <p14:creationId xmlns:p14="http://schemas.microsoft.com/office/powerpoint/2010/main" val="2025581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19413" cy="49371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200">
                <a:ea typeface="ＭＳ Ｐゴシック" charset="0"/>
                <a:cs typeface="+mn-cs"/>
              </a:defRPr>
            </a:lvl1pPr>
          </a:lstStyle>
          <a:p>
            <a:pPr>
              <a:defRPr/>
            </a:pPr>
            <a:endParaRPr lang="es-ES"/>
          </a:p>
        </p:txBody>
      </p:sp>
      <p:sp>
        <p:nvSpPr>
          <p:cNvPr id="11267" name="Rectangle 3"/>
          <p:cNvSpPr>
            <a:spLocks noGrp="1" noChangeArrowheads="1"/>
          </p:cNvSpPr>
          <p:nvPr>
            <p:ph type="dt" idx="1"/>
          </p:nvPr>
        </p:nvSpPr>
        <p:spPr bwMode="auto">
          <a:xfrm>
            <a:off x="3814763" y="0"/>
            <a:ext cx="2919412" cy="49371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ＭＳ Ｐゴシック" charset="0"/>
                <a:cs typeface="+mn-cs"/>
              </a:defRPr>
            </a:lvl1pPr>
          </a:lstStyle>
          <a:p>
            <a:pPr>
              <a:defRPr/>
            </a:pPr>
            <a:endParaRPr lang="es-ES"/>
          </a:p>
        </p:txBody>
      </p:sp>
      <p:sp>
        <p:nvSpPr>
          <p:cNvPr id="11268" name="Rectangle 4"/>
          <p:cNvSpPr>
            <a:spLocks noGrp="1" noRot="1" noChangeAspect="1" noChangeArrowheads="1" noTextEdit="1"/>
          </p:cNvSpPr>
          <p:nvPr>
            <p:ph type="sldImg" idx="2"/>
          </p:nvPr>
        </p:nvSpPr>
        <p:spPr bwMode="auto">
          <a:xfrm>
            <a:off x="900113" y="739775"/>
            <a:ext cx="4935537"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11269" name="Rectangle 5"/>
          <p:cNvSpPr>
            <a:spLocks noGrp="1" noChangeArrowheads="1"/>
          </p:cNvSpPr>
          <p:nvPr>
            <p:ph type="body" sz="quarter" idx="3"/>
          </p:nvPr>
        </p:nvSpPr>
        <p:spPr bwMode="auto">
          <a:xfrm>
            <a:off x="673100" y="4687888"/>
            <a:ext cx="5389563" cy="444182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_tradnl"/>
              <a:t>Haga clic para modificar el estilo de texto del patrón</a:t>
            </a:r>
          </a:p>
          <a:p>
            <a:pPr lvl="1"/>
            <a:r>
              <a:rPr lang="es-ES" altLang="es-ES_tradnl"/>
              <a:t>Segundo nivel</a:t>
            </a:r>
          </a:p>
          <a:p>
            <a:pPr lvl="2"/>
            <a:r>
              <a:rPr lang="es-ES" altLang="es-ES_tradnl"/>
              <a:t>Tercer nivel</a:t>
            </a:r>
          </a:p>
          <a:p>
            <a:pPr lvl="3"/>
            <a:r>
              <a:rPr lang="es-ES" altLang="es-ES_tradnl"/>
              <a:t>Cuarto nivel</a:t>
            </a:r>
          </a:p>
          <a:p>
            <a:pPr lvl="4"/>
            <a:r>
              <a:rPr lang="es-ES" altLang="es-ES_tradnl"/>
              <a:t>Quinto nivel</a:t>
            </a:r>
          </a:p>
        </p:txBody>
      </p:sp>
      <p:sp>
        <p:nvSpPr>
          <p:cNvPr id="11270" name="Rectangle 6"/>
          <p:cNvSpPr>
            <a:spLocks noGrp="1" noChangeArrowheads="1"/>
          </p:cNvSpPr>
          <p:nvPr>
            <p:ph type="ftr" sz="quarter" idx="4"/>
          </p:nvPr>
        </p:nvSpPr>
        <p:spPr bwMode="auto">
          <a:xfrm>
            <a:off x="0" y="9374188"/>
            <a:ext cx="2919413" cy="49371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defRPr sz="1200">
                <a:ea typeface="ＭＳ Ｐゴシック" charset="0"/>
                <a:cs typeface="+mn-cs"/>
              </a:defRPr>
            </a:lvl1pPr>
          </a:lstStyle>
          <a:p>
            <a:pPr>
              <a:defRPr/>
            </a:pPr>
            <a:endParaRPr lang="es-ES"/>
          </a:p>
        </p:txBody>
      </p:sp>
      <p:sp>
        <p:nvSpPr>
          <p:cNvPr id="11271" name="Rectangle 7"/>
          <p:cNvSpPr>
            <a:spLocks noGrp="1" noChangeArrowheads="1"/>
          </p:cNvSpPr>
          <p:nvPr>
            <p:ph type="sldNum" sz="quarter" idx="5"/>
          </p:nvPr>
        </p:nvSpPr>
        <p:spPr bwMode="auto">
          <a:xfrm>
            <a:off x="3814763" y="9374188"/>
            <a:ext cx="2919412" cy="49371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346D89A-E089-7B4D-83BE-114F1974FB2D}" type="slidenum">
              <a:rPr lang="es-ES" altLang="es-ES_tradnl"/>
              <a:pPr/>
              <a:t>‹Nº›</a:t>
            </a:fld>
            <a:endParaRPr lang="es-ES" altLang="es-ES_tradnl"/>
          </a:p>
        </p:txBody>
      </p:sp>
    </p:spTree>
    <p:extLst>
      <p:ext uri="{BB962C8B-B14F-4D97-AF65-F5344CB8AC3E}">
        <p14:creationId xmlns:p14="http://schemas.microsoft.com/office/powerpoint/2010/main" val="9806518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2C8E974-07F4-7F4C-AF42-2C07717A5DCD}" type="slidenum">
              <a:rPr lang="es-ES" altLang="es-ES_tradnl" sz="1200"/>
              <a:pPr eaLnBrk="1" hangingPunct="1"/>
              <a:t>1</a:t>
            </a:fld>
            <a:endParaRPr lang="es-ES" altLang="es-ES_tradnl" sz="1200"/>
          </a:p>
        </p:txBody>
      </p:sp>
      <p:sp>
        <p:nvSpPr>
          <p:cNvPr id="25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5603" name="Rectangle 3"/>
          <p:cNvSpPr>
            <a:spLocks noGrp="1" noChangeArrowheads="1"/>
          </p:cNvSpPr>
          <p:nvPr>
            <p:ph type="body" idx="1"/>
          </p:nvPr>
        </p:nvSpPr>
        <p:spPr/>
        <p:txBody>
          <a:bodyPr/>
          <a:lstStyle/>
          <a:p>
            <a:pPr algn="just" eaLnBrk="1" hangingPunct="1"/>
            <a:endParaRPr lang="en-US" altLang="es-ES_tradnl" dirty="0">
              <a:ea typeface="ＭＳ Ｐゴシック" charset="-128"/>
            </a:endParaRPr>
          </a:p>
        </p:txBody>
      </p:sp>
    </p:spTree>
    <p:extLst>
      <p:ext uri="{BB962C8B-B14F-4D97-AF65-F5344CB8AC3E}">
        <p14:creationId xmlns:p14="http://schemas.microsoft.com/office/powerpoint/2010/main" val="41546045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ltLang="es-ES_tradnl" dirty="0">
              <a:ea typeface="ＭＳ Ｐゴシック" charset="-128"/>
            </a:endParaRPr>
          </a:p>
        </p:txBody>
      </p:sp>
      <p:sp>
        <p:nvSpPr>
          <p:cNvPr id="4" name="Marcador de número de diapositiva 3"/>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20EF1E3D-8134-3B4F-9703-AAEC744965A6}" type="slidenum">
              <a:rPr lang="es-ES" altLang="es-ES_tradnl" sz="1200"/>
              <a:pPr eaLnBrk="1" hangingPunct="1"/>
              <a:t>10</a:t>
            </a:fld>
            <a:endParaRPr lang="es-ES" altLang="es-ES_tradnl" sz="1200"/>
          </a:p>
        </p:txBody>
      </p:sp>
    </p:spTree>
    <p:extLst>
      <p:ext uri="{BB962C8B-B14F-4D97-AF65-F5344CB8AC3E}">
        <p14:creationId xmlns:p14="http://schemas.microsoft.com/office/powerpoint/2010/main" val="622468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ltLang="es-ES_tradnl" dirty="0">
              <a:ea typeface="ＭＳ Ｐゴシック" charset="-128"/>
            </a:endParaRPr>
          </a:p>
        </p:txBody>
      </p:sp>
      <p:sp>
        <p:nvSpPr>
          <p:cNvPr id="4" name="Marcador de número de diapositiva 3"/>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20EF1E3D-8134-3B4F-9703-AAEC744965A6}" type="slidenum">
              <a:rPr lang="es-ES" altLang="es-ES_tradnl" sz="1200"/>
              <a:pPr eaLnBrk="1" hangingPunct="1"/>
              <a:t>11</a:t>
            </a:fld>
            <a:endParaRPr lang="es-ES" altLang="es-ES_tradnl" sz="1200"/>
          </a:p>
        </p:txBody>
      </p:sp>
    </p:spTree>
    <p:extLst>
      <p:ext uri="{BB962C8B-B14F-4D97-AF65-F5344CB8AC3E}">
        <p14:creationId xmlns:p14="http://schemas.microsoft.com/office/powerpoint/2010/main" val="2173401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defRPr/>
            </a:pPr>
            <a:endParaRPr lang="en-US" dirty="0"/>
          </a:p>
          <a:p>
            <a:pPr>
              <a:defRPr/>
            </a:pPr>
            <a:r>
              <a:rPr lang="en-US" dirty="0"/>
              <a:t>?.</a:t>
            </a:r>
          </a:p>
          <a:p>
            <a:pPr>
              <a:defRPr/>
            </a:pPr>
            <a:endParaRPr lang="en-US" dirty="0"/>
          </a:p>
        </p:txBody>
      </p:sp>
      <p:sp>
        <p:nvSpPr>
          <p:cNvPr id="4" name="Marcador de número de diapositiva 3"/>
          <p:cNvSpPr txBox="1">
            <a:spLocks noGrp="1"/>
          </p:cNvSpPr>
          <p:nvPr/>
        </p:nvSpPr>
        <p:spPr bwMode="auto">
          <a:xfrm>
            <a:off x="3814763" y="9374188"/>
            <a:ext cx="2919412" cy="493712"/>
          </a:xfrm>
          <a:prstGeom prst="rect">
            <a:avLst/>
          </a:prstGeom>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b"/>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fld id="{B56230D8-D541-5B48-82C3-D4AC2DBB5D4A}" type="slidenum">
              <a:rPr lang="es-ES" altLang="es-ES_tradnl" sz="1200"/>
              <a:pPr algn="r" eaLnBrk="1" hangingPunct="1"/>
              <a:t>12</a:t>
            </a:fld>
            <a:endParaRPr lang="es-ES" altLang="es-ES_tradnl" sz="1200"/>
          </a:p>
        </p:txBody>
      </p:sp>
    </p:spTree>
    <p:extLst>
      <p:ext uri="{BB962C8B-B14F-4D97-AF65-F5344CB8AC3E}">
        <p14:creationId xmlns:p14="http://schemas.microsoft.com/office/powerpoint/2010/main" val="1275142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ltLang="es-ES_tradnl" sz="1000" dirty="0">
              <a:ea typeface="ＭＳ Ｐゴシック" charset="-128"/>
            </a:endParaRPr>
          </a:p>
          <a:p>
            <a:endParaRPr lang="en-GB" altLang="es-ES_tradnl" sz="1000" dirty="0">
              <a:ea typeface="ＭＳ Ｐゴシック"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s-ES_tradnl" sz="1000" dirty="0">
                <a:ea typeface="ＭＳ Ｐゴシック" charset="-128"/>
              </a:rPr>
              <a:t>PENDIENTE: </a:t>
            </a:r>
            <a:r>
              <a:rPr lang="en-GB" altLang="es-ES_tradnl" sz="1000" dirty="0"/>
              <a:t>- National (international) stocks are weighted by the % of backward citations from green (digital) patents of region </a:t>
            </a:r>
            <a:r>
              <a:rPr lang="en-GB" altLang="es-ES_tradnl" sz="1000" dirty="0" err="1"/>
              <a:t>i</a:t>
            </a:r>
            <a:r>
              <a:rPr lang="en-GB" altLang="es-ES_tradnl" sz="1000" dirty="0"/>
              <a:t> to patents from region (country) j over the total number of citations. </a:t>
            </a:r>
            <a:r>
              <a:rPr lang="es-ES" sz="1200" i="1" dirty="0" err="1">
                <a:effectLst/>
                <a:latin typeface="Times"/>
              </a:rPr>
              <a:t>The</a:t>
            </a:r>
            <a:r>
              <a:rPr lang="es-ES" sz="1200" i="1" dirty="0">
                <a:effectLst/>
                <a:latin typeface="Times"/>
              </a:rPr>
              <a:t> </a:t>
            </a:r>
            <a:r>
              <a:rPr lang="es-ES" sz="1200" i="1" dirty="0" err="1">
                <a:effectLst/>
                <a:latin typeface="Times"/>
              </a:rPr>
              <a:t>weight</a:t>
            </a:r>
            <a:r>
              <a:rPr lang="es-ES" sz="1200" i="1" dirty="0">
                <a:effectLst/>
                <a:latin typeface="Times"/>
              </a:rPr>
              <a:t> </a:t>
            </a:r>
            <a:r>
              <a:rPr lang="es-ES" sz="1200" i="1" dirty="0" err="1">
                <a:effectLst/>
                <a:latin typeface="Times"/>
              </a:rPr>
              <a:t>represents</a:t>
            </a:r>
            <a:r>
              <a:rPr lang="es-ES" sz="1200" i="1" dirty="0">
                <a:effectLst/>
                <a:latin typeface="Times"/>
              </a:rPr>
              <a:t> </a:t>
            </a:r>
            <a:r>
              <a:rPr lang="es-ES" sz="1200" i="1" dirty="0" err="1">
                <a:effectLst/>
                <a:latin typeface="Times"/>
              </a:rPr>
              <a:t>the</a:t>
            </a:r>
            <a:r>
              <a:rPr lang="es-ES" sz="1200" i="1" dirty="0">
                <a:effectLst/>
                <a:latin typeface="Times"/>
              </a:rPr>
              <a:t> </a:t>
            </a:r>
            <a:r>
              <a:rPr lang="es-ES" sz="1200" i="1" dirty="0" err="1">
                <a:effectLst/>
                <a:latin typeface="Times"/>
              </a:rPr>
              <a:t>probability</a:t>
            </a:r>
            <a:r>
              <a:rPr lang="es-ES" sz="1200" dirty="0">
                <a:latin typeface="Times"/>
              </a:rPr>
              <a:t> </a:t>
            </a:r>
            <a:r>
              <a:rPr lang="es-ES" sz="1200" i="1" dirty="0" err="1">
                <a:effectLst/>
                <a:latin typeface="Times"/>
              </a:rPr>
              <a:t>of</a:t>
            </a:r>
            <a:r>
              <a:rPr lang="es-ES" sz="1200" i="1" dirty="0">
                <a:effectLst/>
                <a:latin typeface="Times"/>
              </a:rPr>
              <a:t> </a:t>
            </a:r>
            <a:r>
              <a:rPr lang="es-ES" sz="1200" i="1" dirty="0" err="1">
                <a:effectLst/>
                <a:latin typeface="Times"/>
              </a:rPr>
              <a:t>spillover</a:t>
            </a:r>
            <a:r>
              <a:rPr lang="es-ES" sz="1200" i="1" dirty="0">
                <a:effectLst/>
                <a:latin typeface="Times"/>
              </a:rPr>
              <a:t> </a:t>
            </a:r>
            <a:r>
              <a:rPr lang="es-ES" sz="1200" i="1" dirty="0" err="1">
                <a:effectLst/>
                <a:latin typeface="Times"/>
              </a:rPr>
              <a:t>fromtwo</a:t>
            </a:r>
            <a:r>
              <a:rPr lang="es-ES" sz="1200" i="1" dirty="0">
                <a:effectLst/>
                <a:latin typeface="Times"/>
              </a:rPr>
              <a:t> </a:t>
            </a:r>
            <a:r>
              <a:rPr lang="es-ES" sz="1200" i="1" dirty="0" err="1">
                <a:effectLst/>
                <a:latin typeface="Times"/>
              </a:rPr>
              <a:t>different</a:t>
            </a:r>
            <a:r>
              <a:rPr lang="es-ES" sz="1200" i="1" dirty="0">
                <a:effectLst/>
                <a:latin typeface="Times"/>
              </a:rPr>
              <a:t> </a:t>
            </a:r>
            <a:r>
              <a:rPr lang="es-ES" sz="1200" i="1" dirty="0" err="1">
                <a:effectLst/>
                <a:latin typeface="Times"/>
              </a:rPr>
              <a:t>regions</a:t>
            </a:r>
            <a:r>
              <a:rPr lang="es-ES" sz="1200" i="1" dirty="0">
                <a:effectLst/>
                <a:latin typeface="Times"/>
              </a:rPr>
              <a:t>,</a:t>
            </a:r>
            <a:endParaRPr lang="es-ES" sz="1200" dirty="0">
              <a:effectLst/>
              <a:latin typeface="Times"/>
            </a:endParaRPr>
          </a:p>
          <a:p>
            <a:endParaRPr lang="en-GB" altLang="es-ES_tradnl" sz="1000" dirty="0">
              <a:ea typeface="ＭＳ Ｐゴシック" charset="-128"/>
            </a:endParaRPr>
          </a:p>
        </p:txBody>
      </p:sp>
      <p:sp>
        <p:nvSpPr>
          <p:cNvPr id="4" name="Marcador de número de diapositiva 3"/>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452088A-8821-6B47-8E9F-3A745D39738D}" type="slidenum">
              <a:rPr lang="es-ES" altLang="es-ES_tradnl" sz="1200"/>
              <a:pPr eaLnBrk="1" hangingPunct="1"/>
              <a:t>13</a:t>
            </a:fld>
            <a:endParaRPr lang="es-ES" altLang="es-ES_tradnl" sz="1200"/>
          </a:p>
        </p:txBody>
      </p:sp>
    </p:spTree>
    <p:extLst>
      <p:ext uri="{BB962C8B-B14F-4D97-AF65-F5344CB8AC3E}">
        <p14:creationId xmlns:p14="http://schemas.microsoft.com/office/powerpoint/2010/main" val="3640780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342900" indent="-342900" algn="just" eaLnBrk="1" hangingPunct="1">
              <a:buFontTx/>
              <a:buChar char="-"/>
              <a:defRPr/>
            </a:pPr>
            <a:r>
              <a:rPr lang="es-ES" dirty="0" err="1">
                <a:effectLst/>
                <a:latin typeface="Times"/>
              </a:rPr>
              <a:t>Carbon</a:t>
            </a:r>
            <a:r>
              <a:rPr lang="es-ES" dirty="0">
                <a:effectLst/>
                <a:latin typeface="Times"/>
              </a:rPr>
              <a:t> </a:t>
            </a:r>
            <a:r>
              <a:rPr lang="es-ES" dirty="0" err="1">
                <a:effectLst/>
                <a:latin typeface="Times"/>
              </a:rPr>
              <a:t>doxide</a:t>
            </a:r>
            <a:r>
              <a:rPr lang="es-ES" dirty="0">
                <a:effectLst/>
                <a:latin typeface="Times"/>
              </a:rPr>
              <a:t> </a:t>
            </a:r>
            <a:r>
              <a:rPr lang="es-ES" dirty="0" err="1">
                <a:effectLst/>
                <a:latin typeface="Times"/>
              </a:rPr>
              <a:t>or</a:t>
            </a:r>
            <a:r>
              <a:rPr lang="es-ES" dirty="0">
                <a:effectLst/>
                <a:latin typeface="Times"/>
              </a:rPr>
              <a:t> c O 2</a:t>
            </a:r>
          </a:p>
          <a:p>
            <a:r>
              <a:rPr lang="es-ES" sz="1200" dirty="0" err="1">
                <a:effectLst/>
                <a:latin typeface="Times"/>
              </a:rPr>
              <a:t>Seventy</a:t>
            </a:r>
            <a:r>
              <a:rPr lang="es-ES" sz="1200" dirty="0">
                <a:effectLst/>
                <a:latin typeface="Times"/>
              </a:rPr>
              <a:t> </a:t>
            </a:r>
            <a:r>
              <a:rPr lang="es-ES" sz="1200" dirty="0" err="1">
                <a:effectLst/>
                <a:latin typeface="Times"/>
              </a:rPr>
              <a:t>percent</a:t>
            </a:r>
            <a:endParaRPr lang="es-ES" sz="1200" dirty="0">
              <a:effectLst/>
              <a:latin typeface="Times"/>
            </a:endParaRPr>
          </a:p>
          <a:p>
            <a:pPr marL="342900" indent="-342900" algn="just" eaLnBrk="1" hangingPunct="1">
              <a:buFontTx/>
              <a:buChar char="-"/>
              <a:defRPr/>
            </a:pPr>
            <a:endParaRPr lang="en-GB" sz="1000" dirty="0"/>
          </a:p>
          <a:p>
            <a:pPr marL="342900" indent="-342900" algn="just" eaLnBrk="1" hangingPunct="1">
              <a:buFontTx/>
              <a:buChar char="-"/>
              <a:defRPr/>
            </a:pPr>
            <a:r>
              <a:rPr lang="en-GB" sz="1000" dirty="0"/>
              <a:t>CO2 emissions are the key contributor to climate change, most of which are related to energy consumption.</a:t>
            </a:r>
          </a:p>
          <a:p>
            <a:pPr marL="342900" indent="-342900" algn="just" eaLnBrk="1" hangingPunct="1">
              <a:buFontTx/>
              <a:buChar char="-"/>
              <a:defRPr/>
            </a:pPr>
            <a:r>
              <a:rPr lang="en-GB" sz="1000" dirty="0"/>
              <a:t>-Green innovation can reduce energy intensity </a:t>
            </a:r>
            <a:r>
              <a:rPr lang="en-GB" sz="1000" dirty="0" err="1"/>
              <a:t>nad</a:t>
            </a:r>
            <a:r>
              <a:rPr lang="en-GB" sz="1000" dirty="0"/>
              <a:t> </a:t>
            </a:r>
            <a:r>
              <a:rPr lang="en-GB" sz="1000" dirty="0" err="1"/>
              <a:t>hus</a:t>
            </a:r>
            <a:r>
              <a:rPr lang="en-GB" sz="1000" dirty="0"/>
              <a:t> Co2 emissions, but the role of digital technologies is not so clear</a:t>
            </a:r>
          </a:p>
          <a:p>
            <a:pPr marL="342900" indent="-342900" algn="just" eaLnBrk="1" hangingPunct="1">
              <a:buFontTx/>
              <a:buChar char="-"/>
              <a:defRPr/>
            </a:pPr>
            <a:r>
              <a:rPr lang="en-GB" sz="1000" dirty="0"/>
              <a:t>Little evidence of the effect of green and digital transition on emissions, </a:t>
            </a:r>
            <a:r>
              <a:rPr lang="en-GB" sz="1000" dirty="0" err="1"/>
              <a:t>bianchini</a:t>
            </a:r>
            <a:r>
              <a:rPr lang="en-GB" sz="1000" dirty="0"/>
              <a:t> is the only attempt, but he did not take into account knowledge spillovers, which is something crucial because they are key for technological innovation</a:t>
            </a:r>
          </a:p>
          <a:p>
            <a:pPr marL="342900" indent="-342900" algn="just" eaLnBrk="1" hangingPunct="1">
              <a:buFontTx/>
              <a:buChar char="-"/>
              <a:defRPr/>
            </a:pPr>
            <a:endParaRPr lang="en-GB" sz="1000" dirty="0"/>
          </a:p>
        </p:txBody>
      </p:sp>
      <p:sp>
        <p:nvSpPr>
          <p:cNvPr id="4" name="Marcador de número de diapositiva 3"/>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7277F9A3-199C-9442-B117-1966350E832D}" type="slidenum">
              <a:rPr lang="es-ES" altLang="es-ES_tradnl" sz="1200"/>
              <a:pPr eaLnBrk="1" hangingPunct="1"/>
              <a:t>2</a:t>
            </a:fld>
            <a:endParaRPr lang="es-ES" altLang="es-ES_tradnl" sz="1200"/>
          </a:p>
        </p:txBody>
      </p:sp>
    </p:spTree>
    <p:extLst>
      <p:ext uri="{BB962C8B-B14F-4D97-AF65-F5344CB8AC3E}">
        <p14:creationId xmlns:p14="http://schemas.microsoft.com/office/powerpoint/2010/main" val="2515413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342900" indent="-342900" algn="just" eaLnBrk="1" hangingPunct="1">
              <a:buFontTx/>
              <a:buChar char="-"/>
              <a:defRPr/>
            </a:pPr>
            <a:endParaRPr lang="en-GB" sz="1000" dirty="0"/>
          </a:p>
        </p:txBody>
      </p:sp>
      <p:sp>
        <p:nvSpPr>
          <p:cNvPr id="4" name="Marcador de número de diapositiva 3"/>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7277F9A3-199C-9442-B117-1966350E832D}" type="slidenum">
              <a:rPr lang="es-ES" altLang="es-ES_tradnl" sz="1200"/>
              <a:pPr eaLnBrk="1" hangingPunct="1"/>
              <a:t>3</a:t>
            </a:fld>
            <a:endParaRPr lang="es-ES" altLang="es-ES_tradnl" sz="1200"/>
          </a:p>
        </p:txBody>
      </p:sp>
    </p:spTree>
    <p:extLst>
      <p:ext uri="{BB962C8B-B14F-4D97-AF65-F5344CB8AC3E}">
        <p14:creationId xmlns:p14="http://schemas.microsoft.com/office/powerpoint/2010/main" val="3258726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2800" dirty="0">
              <a:effectLst/>
              <a:latin typeface="Times" pitchFamily="2" charset="0"/>
            </a:endParaRPr>
          </a:p>
        </p:txBody>
      </p:sp>
      <p:sp>
        <p:nvSpPr>
          <p:cNvPr id="4" name="Marcador de número de diapositiva 3"/>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452088A-8821-6B47-8E9F-3A745D39738D}" type="slidenum">
              <a:rPr lang="es-ES" altLang="es-ES_tradnl" sz="1200"/>
              <a:pPr eaLnBrk="1" hangingPunct="1"/>
              <a:t>4</a:t>
            </a:fld>
            <a:endParaRPr lang="es-ES" altLang="es-ES_tradnl" sz="1200"/>
          </a:p>
        </p:txBody>
      </p:sp>
    </p:spTree>
    <p:extLst>
      <p:ext uri="{BB962C8B-B14F-4D97-AF65-F5344CB8AC3E}">
        <p14:creationId xmlns:p14="http://schemas.microsoft.com/office/powerpoint/2010/main" val="2715252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2800" dirty="0">
              <a:effectLst/>
              <a:latin typeface="Times" pitchFamily="2" charset="0"/>
            </a:endParaRPr>
          </a:p>
        </p:txBody>
      </p:sp>
      <p:sp>
        <p:nvSpPr>
          <p:cNvPr id="4" name="Marcador de número de diapositiva 3"/>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452088A-8821-6B47-8E9F-3A745D39738D}" type="slidenum">
              <a:rPr lang="es-ES" altLang="es-ES_tradnl" sz="1200"/>
              <a:pPr eaLnBrk="1" hangingPunct="1"/>
              <a:t>5</a:t>
            </a:fld>
            <a:endParaRPr lang="es-ES" altLang="es-ES_tradnl" sz="1200"/>
          </a:p>
        </p:txBody>
      </p:sp>
    </p:spTree>
    <p:extLst>
      <p:ext uri="{BB962C8B-B14F-4D97-AF65-F5344CB8AC3E}">
        <p14:creationId xmlns:p14="http://schemas.microsoft.com/office/powerpoint/2010/main" val="1546951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err="1"/>
              <a:t>National</a:t>
            </a:r>
            <a:r>
              <a:rPr lang="es-ES" dirty="0"/>
              <a:t> and </a:t>
            </a:r>
            <a:r>
              <a:rPr lang="es-ES" dirty="0" err="1"/>
              <a:t>international</a:t>
            </a:r>
            <a:r>
              <a:rPr lang="es-ES" dirty="0"/>
              <a:t> knowledge spillovers are </a:t>
            </a:r>
            <a:r>
              <a:rPr lang="es-ES" dirty="0" err="1"/>
              <a:t>capturing</a:t>
            </a:r>
            <a:r>
              <a:rPr lang="es-ES" dirty="0"/>
              <a:t> </a:t>
            </a:r>
            <a:r>
              <a:rPr lang="es-ES" dirty="0" err="1"/>
              <a:t>the</a:t>
            </a:r>
            <a:r>
              <a:rPr lang="es-ES" dirty="0"/>
              <a:t> use of </a:t>
            </a:r>
            <a:r>
              <a:rPr lang="es-ES" dirty="0" err="1"/>
              <a:t>external</a:t>
            </a:r>
            <a:r>
              <a:rPr lang="es-ES" dirty="0"/>
              <a:t> knowledge</a:t>
            </a:r>
          </a:p>
        </p:txBody>
      </p:sp>
      <p:sp>
        <p:nvSpPr>
          <p:cNvPr id="4" name="Marcador de número de diapositiva 3"/>
          <p:cNvSpPr>
            <a:spLocks noGrp="1"/>
          </p:cNvSpPr>
          <p:nvPr>
            <p:ph type="sldNum" sz="quarter" idx="5"/>
          </p:nvPr>
        </p:nvSpPr>
        <p:spPr/>
        <p:txBody>
          <a:bodyPr/>
          <a:lstStyle/>
          <a:p>
            <a:fld id="{D346D89A-E089-7B4D-83BE-114F1974FB2D}" type="slidenum">
              <a:rPr lang="es-ES" altLang="es-ES_tradnl" smtClean="0"/>
              <a:pPr/>
              <a:t>6</a:t>
            </a:fld>
            <a:endParaRPr lang="es-ES" altLang="es-ES_tradnl"/>
          </a:p>
        </p:txBody>
      </p:sp>
    </p:spTree>
    <p:extLst>
      <p:ext uri="{BB962C8B-B14F-4D97-AF65-F5344CB8AC3E}">
        <p14:creationId xmlns:p14="http://schemas.microsoft.com/office/powerpoint/2010/main" val="2777315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GB" sz="1000" dirty="0">
                <a:effectLst/>
                <a:latin typeface="Arial" panose="020B0604020202020204" pitchFamily="34" charset="0"/>
                <a:ea typeface="Calibri" panose="020F0502020204030204" pitchFamily="34" charset="0"/>
                <a:cs typeface="Arial" panose="020B0604020202020204" pitchFamily="34" charset="0"/>
              </a:rPr>
              <a:t>Methodology: IPC/CPC codes in </a:t>
            </a:r>
            <a:r>
              <a:rPr lang="en-GB" sz="1000" dirty="0" err="1">
                <a:effectLst/>
                <a:latin typeface="Arial" panose="020B0604020202020204" pitchFamily="34" charset="0"/>
                <a:ea typeface="Calibri" panose="020F0502020204030204" pitchFamily="34" charset="0"/>
                <a:cs typeface="Arial" panose="020B0604020202020204" pitchFamily="34" charset="0"/>
              </a:rPr>
              <a:t>Envtech</a:t>
            </a:r>
            <a:r>
              <a:rPr lang="en-GB" sz="1000" dirty="0">
                <a:effectLst/>
                <a:latin typeface="Arial" panose="020B0604020202020204" pitchFamily="34" charset="0"/>
                <a:ea typeface="Calibri" panose="020F0502020204030204" pitchFamily="34" charset="0"/>
                <a:cs typeface="Arial" panose="020B0604020202020204" pitchFamily="34" charset="0"/>
              </a:rPr>
              <a:t> classification </a:t>
            </a:r>
          </a:p>
          <a:p>
            <a:endParaRPr lang="en-GB" altLang="es-ES_tradnl" sz="1000" dirty="0">
              <a:effectLst/>
              <a:latin typeface="Arial" panose="020B0604020202020204" pitchFamily="34" charset="0"/>
              <a:ea typeface="ＭＳ Ｐゴシック" charset="-128"/>
              <a:cs typeface="Arial" panose="020B0604020202020204" pitchFamily="34" charset="0"/>
            </a:endParaRPr>
          </a:p>
          <a:p>
            <a:r>
              <a:rPr lang="en-GB" altLang="es-ES_tradnl" sz="1000" dirty="0">
                <a:effectLst/>
                <a:latin typeface="Arial" panose="020B0604020202020204" pitchFamily="34" charset="0"/>
                <a:ea typeface="ＭＳ Ｐゴシック" charset="-128"/>
                <a:cs typeface="Arial" panose="020B0604020202020204" pitchFamily="34" charset="0"/>
              </a:rPr>
              <a:t>Methodology digital: </a:t>
            </a:r>
            <a:r>
              <a:rPr lang="en-GB" altLang="es-ES_tradnl" sz="1000" dirty="0" err="1">
                <a:effectLst/>
                <a:latin typeface="Arial" panose="020B0604020202020204" pitchFamily="34" charset="0"/>
                <a:ea typeface="ＭＳ Ｐゴシック" charset="-128"/>
                <a:cs typeface="Arial" panose="020B0604020202020204" pitchFamily="34" charset="0"/>
              </a:rPr>
              <a:t>keywords+ipc</a:t>
            </a:r>
            <a:r>
              <a:rPr lang="en-GB" altLang="es-ES_tradnl" sz="1000" dirty="0">
                <a:effectLst/>
                <a:latin typeface="Arial" panose="020B0604020202020204" pitchFamily="34" charset="0"/>
                <a:ea typeface="ＭＳ Ｐゴシック" charset="-128"/>
                <a:cs typeface="Arial" panose="020B0604020202020204" pitchFamily="34" charset="0"/>
              </a:rPr>
              <a:t>/</a:t>
            </a:r>
            <a:r>
              <a:rPr lang="en-GB" altLang="es-ES_tradnl" sz="1000" dirty="0" err="1">
                <a:effectLst/>
                <a:latin typeface="Arial" panose="020B0604020202020204" pitchFamily="34" charset="0"/>
                <a:ea typeface="ＭＳ Ｐゴシック" charset="-128"/>
                <a:cs typeface="Arial" panose="020B0604020202020204" pitchFamily="34" charset="0"/>
              </a:rPr>
              <a:t>cpc</a:t>
            </a:r>
            <a:r>
              <a:rPr lang="en-GB" altLang="es-ES_tradnl" sz="1000" dirty="0">
                <a:effectLst/>
                <a:latin typeface="Arial" panose="020B0604020202020204" pitchFamily="34" charset="0"/>
                <a:ea typeface="ＭＳ Ｐゴシック" charset="-128"/>
                <a:cs typeface="Arial" panose="020B0604020202020204" pitchFamily="34" charset="0"/>
              </a:rPr>
              <a:t> codes</a:t>
            </a:r>
          </a:p>
          <a:p>
            <a:endParaRPr lang="en-GB" altLang="es-ES_tradnl" sz="1000" dirty="0">
              <a:effectLst/>
              <a:latin typeface="Arial" panose="020B0604020202020204" pitchFamily="34" charset="0"/>
              <a:ea typeface="ＭＳ Ｐゴシック" charset="-128"/>
              <a:cs typeface="Arial" panose="020B0604020202020204" pitchFamily="34" charset="0"/>
            </a:endParaRPr>
          </a:p>
          <a:p>
            <a:endParaRPr lang="en-GB" altLang="es-ES_tradnl" sz="1000" dirty="0">
              <a:effectLst/>
              <a:latin typeface="Arial" panose="020B0604020202020204" pitchFamily="34" charset="0"/>
              <a:ea typeface="ＭＳ Ｐゴシック" charset="-128"/>
              <a:cs typeface="Arial" panose="020B0604020202020204" pitchFamily="34" charset="0"/>
            </a:endParaRPr>
          </a:p>
          <a:p>
            <a:r>
              <a:rPr lang="en-GB" altLang="es-ES_tradnl" sz="1000" dirty="0" err="1">
                <a:ea typeface="ＭＳ Ｐゴシック" charset="-128"/>
              </a:rPr>
              <a:t>ut</a:t>
            </a:r>
            <a:r>
              <a:rPr lang="en-GB" altLang="es-ES_tradnl" sz="1000" dirty="0">
                <a:ea typeface="ＭＳ Ｐゴシック" charset="-128"/>
              </a:rPr>
              <a:t> to our knowledge none of them have </a:t>
            </a:r>
            <a:r>
              <a:rPr lang="en-GB" altLang="es-ES_tradnl" sz="1000" dirty="0" err="1">
                <a:ea typeface="ＭＳ Ｐゴシック" charset="-128"/>
              </a:rPr>
              <a:t>analyzed</a:t>
            </a:r>
            <a:r>
              <a:rPr lang="en-GB" altLang="es-ES_tradnl" sz="1000" dirty="0">
                <a:ea typeface="ＭＳ Ｐゴシック" charset="-128"/>
              </a:rPr>
              <a:t> the implications of knowledge spillovers. We contribute to the literature by taking into account that the regional technological capabilities are reflected not only in the generation of new technologies (green patents), but also in the ability to absorb and recombine previous technological knowledge available within or outside the region. We built on an original dataset combining information on patented digital &amp; environmental technologies and environmental indicators following five steps. First, we retrieved all green patent applications to the European Patent Office (EPO) in the period 1991-2017. This search resulted in 405,883 patent families. From this sample of green patents, we further identified those related to the digital domains (i.e., green and digital patents). Third, we retrieved the citations to previous patents (backward citations) contained in our focal green (and digital) patents. Fourth, we regionalized our data by NUTS 2 regions based on the address of the inventors and applicants and following the full counting and fractional counting methodology. Once regionalized, we obtained the aggregated counts of patents by region and year. Regarding backward citations, which captures the knowledge spillovers, we obtained the sum of citations to patents generated by the region itself (intra-regional knowledge spillovers) and those to patents by other regions (extra-regional knowledge spillover). Fifth, we matched the regionalized data with indicators on GHG from EDGAR emissions database. Using our original sample, we estimated a set of econometric models in which our dependent variable is the GHG emissions and the explanatory variables include green and digital patents and intraregional and </a:t>
            </a:r>
            <a:r>
              <a:rPr lang="en-GB" altLang="es-ES_tradnl" sz="1000" dirty="0" err="1">
                <a:ea typeface="ＭＳ Ｐゴシック" charset="-128"/>
              </a:rPr>
              <a:t>extraregional</a:t>
            </a:r>
            <a:r>
              <a:rPr lang="en-GB" altLang="es-ES_tradnl" sz="1000" dirty="0">
                <a:ea typeface="ＭＳ Ｐゴシック" charset="-128"/>
              </a:rPr>
              <a:t> knowledge spillovers. T</a:t>
            </a:r>
          </a:p>
        </p:txBody>
      </p:sp>
      <p:sp>
        <p:nvSpPr>
          <p:cNvPr id="4" name="Marcador de número de diapositiva 3"/>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452088A-8821-6B47-8E9F-3A745D39738D}" type="slidenum">
              <a:rPr lang="es-ES" altLang="es-ES_tradnl" sz="1200"/>
              <a:pPr eaLnBrk="1" hangingPunct="1"/>
              <a:t>7</a:t>
            </a:fld>
            <a:endParaRPr lang="es-ES" altLang="es-ES_tradnl" sz="1200"/>
          </a:p>
        </p:txBody>
      </p:sp>
    </p:spTree>
    <p:extLst>
      <p:ext uri="{BB962C8B-B14F-4D97-AF65-F5344CB8AC3E}">
        <p14:creationId xmlns:p14="http://schemas.microsoft.com/office/powerpoint/2010/main" val="3821137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GB" altLang="es-ES_tradnl" sz="1000" dirty="0" err="1">
                <a:ea typeface="ＭＳ Ｐゴシック" charset="-128"/>
              </a:rPr>
              <a:t>Rse</a:t>
            </a:r>
            <a:r>
              <a:rPr lang="en-GB" altLang="es-ES_tradnl" sz="1000" dirty="0">
                <a:ea typeface="ＭＳ Ｐゴシック" charset="-128"/>
              </a:rPr>
              <a:t>: robust standard errors</a:t>
            </a:r>
          </a:p>
        </p:txBody>
      </p:sp>
      <p:sp>
        <p:nvSpPr>
          <p:cNvPr id="4" name="Marcador de número de diapositiva 3"/>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452088A-8821-6B47-8E9F-3A745D39738D}" type="slidenum">
              <a:rPr lang="es-ES" altLang="es-ES_tradnl" sz="1200"/>
              <a:pPr eaLnBrk="1" hangingPunct="1"/>
              <a:t>8</a:t>
            </a:fld>
            <a:endParaRPr lang="es-ES" altLang="es-ES_tradnl" sz="1200"/>
          </a:p>
        </p:txBody>
      </p:sp>
    </p:spTree>
    <p:extLst>
      <p:ext uri="{BB962C8B-B14F-4D97-AF65-F5344CB8AC3E}">
        <p14:creationId xmlns:p14="http://schemas.microsoft.com/office/powerpoint/2010/main" val="850205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r>
              <a:rPr lang="es-ES" b="0" i="0" dirty="0" err="1">
                <a:solidFill>
                  <a:srgbClr val="000000"/>
                </a:solidFill>
                <a:effectLst/>
                <a:highlight>
                  <a:srgbClr val="FFFFFF"/>
                </a:highlight>
                <a:latin typeface="Arial" panose="020B0604020202020204" pitchFamily="34" charset="0"/>
              </a:rPr>
              <a:t>Using</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multilelvel</a:t>
            </a:r>
            <a:r>
              <a:rPr lang="es-ES" b="0" i="0" dirty="0">
                <a:solidFill>
                  <a:srgbClr val="000000"/>
                </a:solidFill>
                <a:effectLst/>
                <a:highlight>
                  <a:srgbClr val="FFFFFF"/>
                </a:highlight>
                <a:latin typeface="Arial" panose="020B0604020202020204" pitchFamily="34" charset="0"/>
              </a:rPr>
              <a:t> and OLS, </a:t>
            </a:r>
            <a:r>
              <a:rPr lang="es-ES" b="0" i="0" dirty="0" err="1">
                <a:solidFill>
                  <a:srgbClr val="000000"/>
                </a:solidFill>
                <a:effectLst/>
                <a:highlight>
                  <a:srgbClr val="FFFFFF"/>
                </a:highlight>
                <a:latin typeface="Arial" panose="020B0604020202020204" pitchFamily="34" charset="0"/>
              </a:rPr>
              <a:t>we</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estimate</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three</a:t>
            </a:r>
            <a:r>
              <a:rPr lang="es-ES" b="0" i="0" dirty="0">
                <a:solidFill>
                  <a:srgbClr val="000000"/>
                </a:solidFill>
                <a:effectLst/>
                <a:highlight>
                  <a:srgbClr val="FFFFFF"/>
                </a:highlight>
                <a:latin typeface="Arial" panose="020B0604020202020204" pitchFamily="34" charset="0"/>
              </a:rPr>
              <a:t> sets </a:t>
            </a:r>
            <a:r>
              <a:rPr lang="es-ES" b="0" i="0" dirty="0" err="1">
                <a:solidFill>
                  <a:srgbClr val="000000"/>
                </a:solidFill>
                <a:effectLst/>
                <a:highlight>
                  <a:srgbClr val="FFFFFF"/>
                </a:highlight>
                <a:latin typeface="Arial" panose="020B0604020202020204" pitchFamily="34" charset="0"/>
              </a:rPr>
              <a:t>of</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models</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one</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using</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our</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whole</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sample</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of</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energy</a:t>
            </a:r>
            <a:r>
              <a:rPr lang="es-ES" b="0" i="0" dirty="0">
                <a:solidFill>
                  <a:srgbClr val="000000"/>
                </a:solidFill>
                <a:effectLst/>
                <a:highlight>
                  <a:srgbClr val="FFFFFF"/>
                </a:highlight>
                <a:latin typeface="Arial" panose="020B0604020202020204" pitchFamily="34" charset="0"/>
              </a:rPr>
              <a:t> eco-</a:t>
            </a:r>
            <a:r>
              <a:rPr lang="es-ES" b="0" i="0" dirty="0" err="1">
                <a:solidFill>
                  <a:srgbClr val="000000"/>
                </a:solidFill>
                <a:effectLst/>
                <a:highlight>
                  <a:srgbClr val="FFFFFF"/>
                </a:highlight>
                <a:latin typeface="Arial" panose="020B0604020202020204" pitchFamily="34" charset="0"/>
              </a:rPr>
              <a:t>patents</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Then</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we</a:t>
            </a:r>
            <a:r>
              <a:rPr lang="es-ES" b="0" i="0" dirty="0">
                <a:solidFill>
                  <a:srgbClr val="000000"/>
                </a:solidFill>
                <a:effectLst/>
                <a:highlight>
                  <a:srgbClr val="FFFFFF"/>
                </a:highlight>
                <a:latin typeface="Arial" panose="020B0604020202020204" pitchFamily="34" charset="0"/>
              </a:rPr>
              <a:t> Split </a:t>
            </a:r>
            <a:r>
              <a:rPr lang="es-ES" b="0" i="0" dirty="0" err="1">
                <a:solidFill>
                  <a:srgbClr val="000000"/>
                </a:solidFill>
                <a:effectLst/>
                <a:highlight>
                  <a:srgbClr val="FFFFFF"/>
                </a:highlight>
                <a:latin typeface="Arial" panose="020B0604020202020204" pitchFamily="34" charset="0"/>
              </a:rPr>
              <a:t>our</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sample</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into</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two</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subsamples</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one</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containing</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those</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patents</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that</a:t>
            </a:r>
            <a:r>
              <a:rPr lang="es-ES" b="0" i="0" dirty="0">
                <a:solidFill>
                  <a:srgbClr val="000000"/>
                </a:solidFill>
                <a:effectLst/>
                <a:highlight>
                  <a:srgbClr val="FFFFFF"/>
                </a:highlight>
                <a:latin typeface="Arial" panose="020B0604020202020204" pitchFamily="34" charset="0"/>
              </a:rPr>
              <a:t> are </a:t>
            </a:r>
            <a:r>
              <a:rPr lang="es-ES" b="0" i="0" dirty="0" err="1">
                <a:solidFill>
                  <a:srgbClr val="000000"/>
                </a:solidFill>
                <a:effectLst/>
                <a:highlight>
                  <a:srgbClr val="FFFFFF"/>
                </a:highlight>
                <a:latin typeface="Arial" panose="020B0604020202020204" pitchFamily="34" charset="0"/>
              </a:rPr>
              <a:t>also</a:t>
            </a:r>
            <a:r>
              <a:rPr lang="es-ES" b="0" i="0" dirty="0">
                <a:solidFill>
                  <a:srgbClr val="000000"/>
                </a:solidFill>
                <a:effectLst/>
                <a:highlight>
                  <a:srgbClr val="FFFFFF"/>
                </a:highlight>
                <a:latin typeface="Arial" panose="020B0604020202020204" pitchFamily="34" charset="0"/>
              </a:rPr>
              <a:t> digital, and </a:t>
            </a:r>
            <a:r>
              <a:rPr lang="es-ES" b="0" i="0" dirty="0" err="1">
                <a:solidFill>
                  <a:srgbClr val="000000"/>
                </a:solidFill>
                <a:effectLst/>
                <a:highlight>
                  <a:srgbClr val="FFFFFF"/>
                </a:highlight>
                <a:latin typeface="Arial" panose="020B0604020202020204" pitchFamily="34" charset="0"/>
              </a:rPr>
              <a:t>those</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that</a:t>
            </a:r>
            <a:r>
              <a:rPr lang="es-ES" b="0" i="0" dirty="0">
                <a:solidFill>
                  <a:srgbClr val="000000"/>
                </a:solidFill>
                <a:effectLst/>
                <a:highlight>
                  <a:srgbClr val="FFFFFF"/>
                </a:highlight>
                <a:latin typeface="Arial" panose="020B0604020202020204" pitchFamily="34" charset="0"/>
              </a:rPr>
              <a:t> are </a:t>
            </a:r>
            <a:r>
              <a:rPr lang="es-ES" b="0" i="0" dirty="0" err="1">
                <a:solidFill>
                  <a:srgbClr val="000000"/>
                </a:solidFill>
                <a:effectLst/>
                <a:highlight>
                  <a:srgbClr val="FFFFFF"/>
                </a:highlight>
                <a:latin typeface="Arial" panose="020B0604020202020204" pitchFamily="34" charset="0"/>
              </a:rPr>
              <a:t>not</a:t>
            </a:r>
            <a:r>
              <a:rPr lang="es-ES" b="0" i="0" dirty="0">
                <a:solidFill>
                  <a:srgbClr val="000000"/>
                </a:solidFill>
                <a:effectLst/>
                <a:highlight>
                  <a:srgbClr val="FFFFFF"/>
                </a:highlight>
                <a:latin typeface="Arial" panose="020B0604020202020204" pitchFamily="34" charset="0"/>
              </a:rPr>
              <a:t> digital.</a:t>
            </a:r>
          </a:p>
          <a:p>
            <a:pPr algn="l"/>
            <a:endParaRPr lang="es-ES" b="0" i="0" dirty="0">
              <a:solidFill>
                <a:srgbClr val="000000"/>
              </a:solidFill>
              <a:effectLst/>
              <a:highlight>
                <a:srgbClr val="FFFFFF"/>
              </a:highlight>
              <a:latin typeface="Arial" panose="020B0604020202020204" pitchFamily="34" charset="0"/>
            </a:endParaRPr>
          </a:p>
          <a:p>
            <a:pPr algn="l"/>
            <a:endParaRPr lang="es-ES" b="0" i="0" dirty="0">
              <a:solidFill>
                <a:srgbClr val="000000"/>
              </a:solidFill>
              <a:effectLst/>
              <a:highlight>
                <a:srgbClr val="FFFFFF"/>
              </a:highlight>
              <a:latin typeface="Arial" panose="020B0604020202020204" pitchFamily="34" charset="0"/>
            </a:endParaRPr>
          </a:p>
          <a:p>
            <a:pPr algn="l"/>
            <a:endParaRPr lang="es-ES" b="0" i="0" dirty="0">
              <a:solidFill>
                <a:srgbClr val="000000"/>
              </a:solidFill>
              <a:effectLst/>
              <a:highlight>
                <a:srgbClr val="FFFFFF"/>
              </a:highlight>
              <a:latin typeface="Arial" panose="020B0604020202020204" pitchFamily="34" charset="0"/>
            </a:endParaRPr>
          </a:p>
          <a:p>
            <a:pPr algn="l"/>
            <a:endParaRPr lang="es-ES" b="0" i="0" dirty="0">
              <a:solidFill>
                <a:srgbClr val="000000"/>
              </a:solidFill>
              <a:effectLst/>
              <a:highlight>
                <a:srgbClr val="FFFFFF"/>
              </a:highlight>
              <a:latin typeface="Arial" panose="020B0604020202020204" pitchFamily="34" charset="0"/>
            </a:endParaRPr>
          </a:p>
          <a:p>
            <a:pPr algn="l"/>
            <a:r>
              <a:rPr lang="es-ES" b="0" i="0" dirty="0">
                <a:solidFill>
                  <a:srgbClr val="000000"/>
                </a:solidFill>
                <a:effectLst/>
                <a:highlight>
                  <a:srgbClr val="FFFFFF"/>
                </a:highlight>
                <a:latin typeface="Arial" panose="020B0604020202020204" pitchFamily="34" charset="0"/>
              </a:rPr>
              <a:t>Variables principales:</a:t>
            </a:r>
          </a:p>
          <a:p>
            <a:pPr algn="l"/>
            <a:r>
              <a:rPr lang="es-ES" b="0" i="0" dirty="0">
                <a:solidFill>
                  <a:srgbClr val="000000"/>
                </a:solidFill>
                <a:effectLst/>
                <a:highlight>
                  <a:srgbClr val="FFFFFF"/>
                </a:highlight>
                <a:latin typeface="Arial" panose="020B0604020202020204" pitchFamily="34" charset="0"/>
              </a:rPr>
              <a:t>- Son significativos los </a:t>
            </a:r>
            <a:r>
              <a:rPr lang="es-ES" b="0" i="0" dirty="0" err="1">
                <a:solidFill>
                  <a:srgbClr val="000000"/>
                </a:solidFill>
                <a:effectLst/>
                <a:highlight>
                  <a:srgbClr val="FFFFFF"/>
                </a:highlight>
                <a:latin typeface="Arial" panose="020B0604020202020204" pitchFamily="34" charset="0"/>
              </a:rPr>
              <a:t>coef</a:t>
            </a:r>
            <a:r>
              <a:rPr lang="es-ES" b="0" i="0" dirty="0">
                <a:solidFill>
                  <a:srgbClr val="000000"/>
                </a:solidFill>
                <a:effectLst/>
                <a:highlight>
                  <a:srgbClr val="FFFFFF"/>
                </a:highlight>
                <a:latin typeface="Arial" panose="020B0604020202020204" pitchFamily="34" charset="0"/>
              </a:rPr>
              <a:t>. del stock nacional e internacional. El regional no. Es decir, es el conocimiento externo el que realmente favorece la reducción de emisiones.</a:t>
            </a:r>
            <a:br>
              <a:rPr lang="es-ES" b="0" i="0" dirty="0">
                <a:solidFill>
                  <a:srgbClr val="000000"/>
                </a:solidFill>
                <a:effectLst/>
                <a:highlight>
                  <a:srgbClr val="FFFFFF"/>
                </a:highlight>
                <a:latin typeface="Arial" panose="020B0604020202020204" pitchFamily="34" charset="0"/>
              </a:rPr>
            </a:br>
            <a:r>
              <a:rPr lang="es-ES" b="0" i="0" dirty="0">
                <a:solidFill>
                  <a:srgbClr val="000000"/>
                </a:solidFill>
                <a:effectLst/>
                <a:highlight>
                  <a:srgbClr val="FFFFFF"/>
                </a:highlight>
                <a:latin typeface="Arial" panose="020B0604020202020204" pitchFamily="34" charset="0"/>
              </a:rPr>
              <a:t>- Hay poca diferencia entre los efectos de los stocks. No obstante, los coeficientes para el caso de digital energy (</a:t>
            </a:r>
            <a:r>
              <a:rPr lang="es-ES" b="0" i="0" dirty="0" err="1">
                <a:solidFill>
                  <a:srgbClr val="000000"/>
                </a:solidFill>
                <a:effectLst/>
                <a:highlight>
                  <a:srgbClr val="FFFFFF"/>
                </a:highlight>
                <a:latin typeface="Arial" panose="020B0604020202020204" pitchFamily="34" charset="0"/>
              </a:rPr>
              <a:t>deco</a:t>
            </a:r>
            <a:r>
              <a:rPr lang="es-ES" b="0" i="0" dirty="0">
                <a:solidFill>
                  <a:srgbClr val="000000"/>
                </a:solidFill>
                <a:effectLst/>
                <a:highlight>
                  <a:srgbClr val="FFFFFF"/>
                </a:highlight>
                <a:latin typeface="Arial" panose="020B0604020202020204" pitchFamily="34" charset="0"/>
              </a:rPr>
              <a:t>) son más pequeños, lo que indica que los spillovers externos tienen un papel más secundario para las </a:t>
            </a:r>
            <a:r>
              <a:rPr lang="es-ES" b="0" i="0" dirty="0" err="1">
                <a:solidFill>
                  <a:srgbClr val="000000"/>
                </a:solidFill>
                <a:effectLst/>
                <a:highlight>
                  <a:srgbClr val="FFFFFF"/>
                </a:highlight>
                <a:latin typeface="Arial" panose="020B0604020202020204" pitchFamily="34" charset="0"/>
              </a:rPr>
              <a:t>deco</a:t>
            </a:r>
            <a:r>
              <a:rPr lang="es-ES" b="0" i="0" dirty="0">
                <a:solidFill>
                  <a:srgbClr val="000000"/>
                </a:solidFill>
                <a:effectLst/>
                <a:highlight>
                  <a:srgbClr val="FFFFFF"/>
                </a:highlight>
                <a:latin typeface="Arial" panose="020B0604020202020204" pitchFamily="34" charset="0"/>
              </a:rPr>
              <a:t> comparado con las no </a:t>
            </a:r>
            <a:r>
              <a:rPr lang="es-ES" b="0" i="0" dirty="0" err="1">
                <a:solidFill>
                  <a:srgbClr val="000000"/>
                </a:solidFill>
                <a:effectLst/>
                <a:highlight>
                  <a:srgbClr val="FFFFFF"/>
                </a:highlight>
                <a:latin typeface="Arial" panose="020B0604020202020204" pitchFamily="34" charset="0"/>
              </a:rPr>
              <a:t>deco</a:t>
            </a:r>
            <a:r>
              <a:rPr lang="es-ES" b="0" i="0" dirty="0">
                <a:solidFill>
                  <a:srgbClr val="000000"/>
                </a:solidFill>
                <a:effectLst/>
                <a:highlight>
                  <a:srgbClr val="FFFFFF"/>
                </a:highlight>
                <a:latin typeface="Arial" panose="020B0604020202020204" pitchFamily="34" charset="0"/>
              </a:rPr>
              <a:t>.</a:t>
            </a:r>
          </a:p>
          <a:p>
            <a:pPr algn="l"/>
            <a:r>
              <a:rPr lang="es-ES" b="0" i="0" dirty="0">
                <a:solidFill>
                  <a:srgbClr val="000000"/>
                </a:solidFill>
                <a:effectLst/>
                <a:highlight>
                  <a:srgbClr val="FFFFFF"/>
                </a:highlight>
                <a:latin typeface="Arial" panose="020B0604020202020204" pitchFamily="34" charset="0"/>
              </a:rPr>
              <a:t>* Variables de control:</a:t>
            </a:r>
            <a:br>
              <a:rPr lang="es-ES" b="0" i="0" dirty="0">
                <a:solidFill>
                  <a:srgbClr val="000000"/>
                </a:solidFill>
                <a:effectLst/>
                <a:highlight>
                  <a:srgbClr val="FFFFFF"/>
                </a:highlight>
                <a:latin typeface="Arial" panose="020B0604020202020204" pitchFamily="34" charset="0"/>
              </a:rPr>
            </a:br>
            <a:r>
              <a:rPr lang="es-ES" b="0" i="0" dirty="0">
                <a:solidFill>
                  <a:srgbClr val="000000"/>
                </a:solidFill>
                <a:effectLst/>
                <a:highlight>
                  <a:srgbClr val="FFFFFF"/>
                </a:highlight>
                <a:latin typeface="Arial" panose="020B0604020202020204" pitchFamily="34" charset="0"/>
              </a:rPr>
              <a:t>- L3.spenac. </a:t>
            </a:r>
            <a:r>
              <a:rPr lang="es-ES" b="0" i="0" dirty="0" err="1">
                <a:solidFill>
                  <a:srgbClr val="000000"/>
                </a:solidFill>
                <a:effectLst/>
                <a:highlight>
                  <a:srgbClr val="FFFFFF"/>
                </a:highlight>
                <a:latin typeface="Arial" panose="020B0604020202020204" pitchFamily="34" charset="0"/>
              </a:rPr>
              <a:t>Coef</a:t>
            </a:r>
            <a:r>
              <a:rPr lang="es-ES" b="0" i="0" dirty="0">
                <a:solidFill>
                  <a:srgbClr val="000000"/>
                </a:solidFill>
                <a:effectLst/>
                <a:highlight>
                  <a:srgbClr val="FFFFFF"/>
                </a:highlight>
                <a:latin typeface="Arial" panose="020B0604020202020204" pitchFamily="34" charset="0"/>
              </a:rPr>
              <a:t>. significativo y positivo: una mayor especialización en tecnologías ambientales digitales no es positiva para reducir las emisiones.</a:t>
            </a:r>
          </a:p>
          <a:p>
            <a:pPr algn="l"/>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gdppcgrowth</a:t>
            </a:r>
            <a:r>
              <a:rPr lang="es-ES" b="0" i="0" dirty="0">
                <a:solidFill>
                  <a:srgbClr val="000000"/>
                </a:solidFill>
                <a:effectLst/>
                <a:highlight>
                  <a:srgbClr val="FFFFFF"/>
                </a:highlight>
                <a:latin typeface="Arial" panose="020B0604020202020204" pitchFamily="34" charset="0"/>
              </a:rPr>
              <a:t>. El crecimiento económico general no es relevante para reducir las emisiones (esto puede deberse a que esta variable incluye el crecimiento general, y puede ser que gran parte de ese crecimiento se deba más al sector servicios que al sector industrial. En próximas versiones probaremos con el crecimiento en el sector industrial).</a:t>
            </a:r>
          </a:p>
          <a:p>
            <a:pPr algn="l"/>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l_gdppc</a:t>
            </a:r>
            <a:r>
              <a:rPr lang="es-ES" b="0" i="0" dirty="0">
                <a:solidFill>
                  <a:srgbClr val="000000"/>
                </a:solidFill>
                <a:effectLst/>
                <a:highlight>
                  <a:srgbClr val="FFFFFF"/>
                </a:highlight>
                <a:latin typeface="Arial" panose="020B0604020202020204" pitchFamily="34" charset="0"/>
              </a:rPr>
              <a:t> y </a:t>
            </a:r>
            <a:r>
              <a:rPr lang="es-ES" b="0" i="0" dirty="0" err="1">
                <a:solidFill>
                  <a:srgbClr val="000000"/>
                </a:solidFill>
                <a:effectLst/>
                <a:highlight>
                  <a:srgbClr val="FFFFFF"/>
                </a:highlight>
                <a:latin typeface="Arial" panose="020B0604020202020204" pitchFamily="34" charset="0"/>
              </a:rPr>
              <a:t>l_gdppc_sqr</a:t>
            </a:r>
            <a:r>
              <a:rPr lang="es-ES" b="0" i="0" dirty="0">
                <a:solidFill>
                  <a:srgbClr val="000000"/>
                </a:solidFill>
                <a:effectLst/>
                <a:highlight>
                  <a:srgbClr val="FFFFFF"/>
                </a:highlight>
                <a:latin typeface="Arial" panose="020B0604020202020204" pitchFamily="34" charset="0"/>
              </a:rPr>
              <a:t>. Renta per cápita y su cuadrado (nivel de riqueza de la región).  En el modelo total y no digital  tendría efecto en forma de U invertida, aunque los coeficientes son débilmente significativos.</a:t>
            </a:r>
          </a:p>
          <a:p>
            <a:pPr algn="l"/>
            <a:r>
              <a:rPr lang="es-ES" b="0" i="0" dirty="0" err="1">
                <a:solidFill>
                  <a:srgbClr val="000000"/>
                </a:solidFill>
                <a:effectLst/>
                <a:highlight>
                  <a:srgbClr val="FFFFFF"/>
                </a:highlight>
                <a:latin typeface="Arial" panose="020B0604020202020204" pitchFamily="34" charset="0"/>
              </a:rPr>
              <a:t>gvaind_gvacte</a:t>
            </a:r>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Coef</a:t>
            </a:r>
            <a:r>
              <a:rPr lang="es-ES" b="0" i="0" dirty="0">
                <a:solidFill>
                  <a:srgbClr val="000000"/>
                </a:solidFill>
                <a:effectLst/>
                <a:highlight>
                  <a:srgbClr val="FFFFFF"/>
                </a:highlight>
                <a:latin typeface="Arial" panose="020B0604020202020204" pitchFamily="34" charset="0"/>
              </a:rPr>
              <a:t>. positivo y significativo. Es decir, una mayor participación de la industria en el </a:t>
            </a:r>
            <a:r>
              <a:rPr lang="es-ES" b="0" i="0" dirty="0" err="1">
                <a:solidFill>
                  <a:srgbClr val="000000"/>
                </a:solidFill>
                <a:effectLst/>
                <a:highlight>
                  <a:srgbClr val="FFFFFF"/>
                </a:highlight>
                <a:latin typeface="Arial" panose="020B0604020202020204" pitchFamily="34" charset="0"/>
              </a:rPr>
              <a:t>pib</a:t>
            </a:r>
            <a:r>
              <a:rPr lang="es-ES" b="0" i="0" dirty="0">
                <a:solidFill>
                  <a:srgbClr val="000000"/>
                </a:solidFill>
                <a:effectLst/>
                <a:highlight>
                  <a:srgbClr val="FFFFFF"/>
                </a:highlight>
                <a:latin typeface="Arial" panose="020B0604020202020204" pitchFamily="34" charset="0"/>
              </a:rPr>
              <a:t> total afecta </a:t>
            </a:r>
            <a:r>
              <a:rPr lang="es-ES" b="0" i="0" dirty="0" err="1">
                <a:solidFill>
                  <a:srgbClr val="000000"/>
                </a:solidFill>
                <a:effectLst/>
                <a:highlight>
                  <a:srgbClr val="FFFFFF"/>
                </a:highlight>
                <a:latin typeface="Arial" panose="020B0604020202020204" pitchFamily="34" charset="0"/>
              </a:rPr>
              <a:t>postitivamente</a:t>
            </a:r>
            <a:r>
              <a:rPr lang="es-ES" b="0" i="0" dirty="0">
                <a:solidFill>
                  <a:srgbClr val="000000"/>
                </a:solidFill>
                <a:effectLst/>
                <a:highlight>
                  <a:srgbClr val="FFFFFF"/>
                </a:highlight>
                <a:latin typeface="Arial" panose="020B0604020202020204" pitchFamily="34" charset="0"/>
              </a:rPr>
              <a:t> a las emisiones.</a:t>
            </a:r>
          </a:p>
          <a:p>
            <a:pPr algn="l"/>
            <a:r>
              <a:rPr lang="es-ES" b="0" i="0" dirty="0">
                <a:solidFill>
                  <a:srgbClr val="000000"/>
                </a:solidFill>
                <a:effectLst/>
                <a:highlight>
                  <a:srgbClr val="FFFFFF"/>
                </a:highlight>
                <a:latin typeface="Arial" panose="020B0604020202020204" pitchFamily="34" charset="0"/>
              </a:rPr>
              <a:t>- </a:t>
            </a:r>
            <a:r>
              <a:rPr lang="es-ES" b="0" i="0" dirty="0" err="1">
                <a:solidFill>
                  <a:srgbClr val="000000"/>
                </a:solidFill>
                <a:effectLst/>
                <a:highlight>
                  <a:srgbClr val="FFFFFF"/>
                </a:highlight>
                <a:latin typeface="Arial" panose="020B0604020202020204" pitchFamily="34" charset="0"/>
              </a:rPr>
              <a:t>energyrenew</a:t>
            </a:r>
            <a:r>
              <a:rPr lang="es-ES" b="0" i="0" dirty="0">
                <a:solidFill>
                  <a:srgbClr val="000000"/>
                </a:solidFill>
                <a:effectLst/>
                <a:highlight>
                  <a:srgbClr val="FFFFFF"/>
                </a:highlight>
                <a:latin typeface="Arial" panose="020B0604020202020204" pitchFamily="34" charset="0"/>
              </a:rPr>
              <a:t>. Consumo de energías renovables (% total consumo de energía). Negativo y significativo</a:t>
            </a:r>
          </a:p>
          <a:p>
            <a:pPr algn="l"/>
            <a:r>
              <a:rPr lang="es-ES" b="0" i="0" dirty="0">
                <a:solidFill>
                  <a:srgbClr val="000000"/>
                </a:solidFill>
                <a:effectLst/>
                <a:highlight>
                  <a:srgbClr val="FFFFFF"/>
                </a:highlight>
                <a:latin typeface="Arial" panose="020B0604020202020204" pitchFamily="34" charset="0"/>
              </a:rPr>
              <a:t>- strigencyL3 y strigencyL3_sqr. Significativo en forma de U. A mayor </a:t>
            </a:r>
            <a:r>
              <a:rPr lang="es-ES" b="0" i="0" dirty="0" err="1">
                <a:solidFill>
                  <a:srgbClr val="000000"/>
                </a:solidFill>
                <a:effectLst/>
                <a:highlight>
                  <a:srgbClr val="FFFFFF"/>
                </a:highlight>
                <a:latin typeface="Arial" panose="020B0604020202020204" pitchFamily="34" charset="0"/>
              </a:rPr>
              <a:t>stringency</a:t>
            </a:r>
            <a:r>
              <a:rPr lang="es-ES" b="0" i="0" dirty="0">
                <a:solidFill>
                  <a:srgbClr val="000000"/>
                </a:solidFill>
                <a:effectLst/>
                <a:highlight>
                  <a:srgbClr val="FFFFFF"/>
                </a:highlight>
                <a:latin typeface="Arial" panose="020B0604020202020204" pitchFamily="34" charset="0"/>
              </a:rPr>
              <a:t> menores emisiones, pero hasta un punto donde mas restricción no tendría el efecto deseado.</a:t>
            </a:r>
          </a:p>
          <a:p>
            <a:endParaRPr lang="es-ES" dirty="0"/>
          </a:p>
        </p:txBody>
      </p:sp>
      <p:sp>
        <p:nvSpPr>
          <p:cNvPr id="4" name="Marcador de número de diapositiva 3"/>
          <p:cNvSpPr>
            <a:spLocks noGrp="1"/>
          </p:cNvSpPr>
          <p:nvPr>
            <p:ph type="sldNum" sz="quarter" idx="5"/>
          </p:nvPr>
        </p:nvSpPr>
        <p:spPr/>
        <p:txBody>
          <a:bodyPr/>
          <a:lstStyle/>
          <a:p>
            <a:fld id="{D346D89A-E089-7B4D-83BE-114F1974FB2D}" type="slidenum">
              <a:rPr lang="es-ES" altLang="es-ES_tradnl" smtClean="0"/>
              <a:pPr/>
              <a:t>9</a:t>
            </a:fld>
            <a:endParaRPr lang="es-ES" altLang="es-ES_tradnl"/>
          </a:p>
        </p:txBody>
      </p:sp>
    </p:spTree>
    <p:extLst>
      <p:ext uri="{BB962C8B-B14F-4D97-AF65-F5344CB8AC3E}">
        <p14:creationId xmlns:p14="http://schemas.microsoft.com/office/powerpoint/2010/main" val="269462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B5FD3B-77F2-E84D-9194-055AE6C65C50}"/>
              </a:ext>
            </a:extLst>
          </p:cNvPr>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n-GB"/>
          </a:p>
        </p:txBody>
      </p:sp>
      <p:sp>
        <p:nvSpPr>
          <p:cNvPr id="3" name="Subtítulo 2">
            <a:extLst>
              <a:ext uri="{FF2B5EF4-FFF2-40B4-BE49-F238E27FC236}">
                <a16:creationId xmlns:a16="http://schemas.microsoft.com/office/drawing/2014/main" id="{89083F49-06BB-F54B-8397-5519BDCEF70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GB"/>
          </a:p>
        </p:txBody>
      </p:sp>
      <p:sp>
        <p:nvSpPr>
          <p:cNvPr id="4" name="Marcador de fecha 3">
            <a:extLst>
              <a:ext uri="{FF2B5EF4-FFF2-40B4-BE49-F238E27FC236}">
                <a16:creationId xmlns:a16="http://schemas.microsoft.com/office/drawing/2014/main" id="{47DBF5E4-0E14-2441-8816-7DF8660E45AC}"/>
              </a:ext>
            </a:extLst>
          </p:cNvPr>
          <p:cNvSpPr>
            <a:spLocks noGrp="1"/>
          </p:cNvSpPr>
          <p:nvPr>
            <p:ph type="dt" sz="half" idx="10"/>
          </p:nvPr>
        </p:nvSpPr>
        <p:spPr/>
        <p:txBody>
          <a:bodyPr/>
          <a:lstStyle/>
          <a:p>
            <a:pPr>
              <a:defRPr/>
            </a:pPr>
            <a:endParaRPr lang="es-ES"/>
          </a:p>
        </p:txBody>
      </p:sp>
      <p:sp>
        <p:nvSpPr>
          <p:cNvPr id="5" name="Marcador de pie de página 4">
            <a:extLst>
              <a:ext uri="{FF2B5EF4-FFF2-40B4-BE49-F238E27FC236}">
                <a16:creationId xmlns:a16="http://schemas.microsoft.com/office/drawing/2014/main" id="{731C49C3-5FFF-E449-9A38-41F51DE6B23B}"/>
              </a:ext>
            </a:extLst>
          </p:cNvPr>
          <p:cNvSpPr>
            <a:spLocks noGrp="1"/>
          </p:cNvSpPr>
          <p:nvPr>
            <p:ph type="ftr" sz="quarter" idx="11"/>
          </p:nvPr>
        </p:nvSpPr>
        <p:spPr/>
        <p:txBody>
          <a:bodyPr/>
          <a:lstStyle/>
          <a:p>
            <a:pPr>
              <a:defRPr/>
            </a:pPr>
            <a:endParaRPr lang="es-ES"/>
          </a:p>
        </p:txBody>
      </p:sp>
      <p:sp>
        <p:nvSpPr>
          <p:cNvPr id="6" name="Marcador de número de diapositiva 5">
            <a:extLst>
              <a:ext uri="{FF2B5EF4-FFF2-40B4-BE49-F238E27FC236}">
                <a16:creationId xmlns:a16="http://schemas.microsoft.com/office/drawing/2014/main" id="{C4B5C425-B6BD-EE44-93A4-5B4FB023C8F0}"/>
              </a:ext>
            </a:extLst>
          </p:cNvPr>
          <p:cNvSpPr>
            <a:spLocks noGrp="1"/>
          </p:cNvSpPr>
          <p:nvPr>
            <p:ph type="sldNum" sz="quarter" idx="12"/>
          </p:nvPr>
        </p:nvSpPr>
        <p:spPr/>
        <p:txBody>
          <a:bodyPr/>
          <a:lstStyle/>
          <a:p>
            <a:fld id="{8C956329-D071-824B-88C9-DAD6659C48CB}" type="slidenum">
              <a:rPr lang="es-ES" altLang="es-ES_tradnl" smtClean="0"/>
              <a:pPr/>
              <a:t>‹Nº›</a:t>
            </a:fld>
            <a:endParaRPr lang="es-ES" altLang="es-ES_tradnl"/>
          </a:p>
        </p:txBody>
      </p:sp>
    </p:spTree>
    <p:extLst>
      <p:ext uri="{BB962C8B-B14F-4D97-AF65-F5344CB8AC3E}">
        <p14:creationId xmlns:p14="http://schemas.microsoft.com/office/powerpoint/2010/main" val="1093062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AA0DF1-29B8-C444-8E30-3DF3AC3E7DD0}"/>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texto vertical 2">
            <a:extLst>
              <a:ext uri="{FF2B5EF4-FFF2-40B4-BE49-F238E27FC236}">
                <a16:creationId xmlns:a16="http://schemas.microsoft.com/office/drawing/2014/main" id="{30FD25BD-4BB8-6844-9410-9D178DA56062}"/>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n-GB"/>
          </a:p>
        </p:txBody>
      </p:sp>
      <p:sp>
        <p:nvSpPr>
          <p:cNvPr id="4" name="Marcador de fecha 3">
            <a:extLst>
              <a:ext uri="{FF2B5EF4-FFF2-40B4-BE49-F238E27FC236}">
                <a16:creationId xmlns:a16="http://schemas.microsoft.com/office/drawing/2014/main" id="{AB3BD46A-6E60-DC4A-A5E3-40A2A53994CD}"/>
              </a:ext>
            </a:extLst>
          </p:cNvPr>
          <p:cNvSpPr>
            <a:spLocks noGrp="1"/>
          </p:cNvSpPr>
          <p:nvPr>
            <p:ph type="dt" sz="half" idx="10"/>
          </p:nvPr>
        </p:nvSpPr>
        <p:spPr/>
        <p:txBody>
          <a:bodyPr/>
          <a:lstStyle/>
          <a:p>
            <a:pPr>
              <a:defRPr/>
            </a:pPr>
            <a:endParaRPr lang="es-ES"/>
          </a:p>
        </p:txBody>
      </p:sp>
      <p:sp>
        <p:nvSpPr>
          <p:cNvPr id="5" name="Marcador de pie de página 4">
            <a:extLst>
              <a:ext uri="{FF2B5EF4-FFF2-40B4-BE49-F238E27FC236}">
                <a16:creationId xmlns:a16="http://schemas.microsoft.com/office/drawing/2014/main" id="{0B22E8FA-E06D-AF46-8BE2-50A9FEDDBBB9}"/>
              </a:ext>
            </a:extLst>
          </p:cNvPr>
          <p:cNvSpPr>
            <a:spLocks noGrp="1"/>
          </p:cNvSpPr>
          <p:nvPr>
            <p:ph type="ftr" sz="quarter" idx="11"/>
          </p:nvPr>
        </p:nvSpPr>
        <p:spPr/>
        <p:txBody>
          <a:bodyPr/>
          <a:lstStyle/>
          <a:p>
            <a:pPr>
              <a:defRPr/>
            </a:pPr>
            <a:endParaRPr lang="es-ES"/>
          </a:p>
        </p:txBody>
      </p:sp>
      <p:sp>
        <p:nvSpPr>
          <p:cNvPr id="6" name="Marcador de número de diapositiva 5">
            <a:extLst>
              <a:ext uri="{FF2B5EF4-FFF2-40B4-BE49-F238E27FC236}">
                <a16:creationId xmlns:a16="http://schemas.microsoft.com/office/drawing/2014/main" id="{0FDB2D14-6538-2E42-AF4F-04FAC802C0A4}"/>
              </a:ext>
            </a:extLst>
          </p:cNvPr>
          <p:cNvSpPr>
            <a:spLocks noGrp="1"/>
          </p:cNvSpPr>
          <p:nvPr>
            <p:ph type="sldNum" sz="quarter" idx="12"/>
          </p:nvPr>
        </p:nvSpPr>
        <p:spPr/>
        <p:txBody>
          <a:bodyPr/>
          <a:lstStyle/>
          <a:p>
            <a:fld id="{BF8CBC23-8468-5442-9057-F8116FC8CF60}" type="slidenum">
              <a:rPr lang="es-ES" altLang="es-ES_tradnl" smtClean="0"/>
              <a:pPr/>
              <a:t>‹Nº›</a:t>
            </a:fld>
            <a:endParaRPr lang="es-ES" altLang="es-ES_tradnl"/>
          </a:p>
        </p:txBody>
      </p:sp>
    </p:spTree>
    <p:extLst>
      <p:ext uri="{BB962C8B-B14F-4D97-AF65-F5344CB8AC3E}">
        <p14:creationId xmlns:p14="http://schemas.microsoft.com/office/powerpoint/2010/main" val="3757403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2F3969D-FA91-6F40-9B0F-E948D0EFE819}"/>
              </a:ext>
            </a:extLst>
          </p:cNvPr>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GB"/>
          </a:p>
        </p:txBody>
      </p:sp>
      <p:sp>
        <p:nvSpPr>
          <p:cNvPr id="3" name="Marcador de texto vertical 2">
            <a:extLst>
              <a:ext uri="{FF2B5EF4-FFF2-40B4-BE49-F238E27FC236}">
                <a16:creationId xmlns:a16="http://schemas.microsoft.com/office/drawing/2014/main" id="{45EDD848-13EA-5641-A738-7828EEBDE6D2}"/>
              </a:ext>
            </a:extLst>
          </p:cNvPr>
          <p:cNvSpPr>
            <a:spLocks noGrp="1"/>
          </p:cNvSpPr>
          <p:nvPr>
            <p:ph type="body" orient="vert" idx="1"/>
          </p:nvPr>
        </p:nvSpPr>
        <p:spPr>
          <a:xfrm>
            <a:off x="628650" y="365125"/>
            <a:ext cx="5800725" cy="5811838"/>
          </a:xfrm>
        </p:spPr>
        <p:txBody>
          <a:bodyPr vert="eaVert"/>
          <a:lstStyle/>
          <a:p>
            <a:r>
              <a:rPr lang="es-ES"/>
              <a:t>Editar los estilos de texto del patrón
Segundo nivel
Tercer nivel
Cuarto nivel
Quinto nivel</a:t>
            </a:r>
            <a:endParaRPr lang="en-GB"/>
          </a:p>
        </p:txBody>
      </p:sp>
      <p:sp>
        <p:nvSpPr>
          <p:cNvPr id="4" name="Marcador de fecha 3">
            <a:extLst>
              <a:ext uri="{FF2B5EF4-FFF2-40B4-BE49-F238E27FC236}">
                <a16:creationId xmlns:a16="http://schemas.microsoft.com/office/drawing/2014/main" id="{F806411C-4F7F-7648-8250-7C31B6D93172}"/>
              </a:ext>
            </a:extLst>
          </p:cNvPr>
          <p:cNvSpPr>
            <a:spLocks noGrp="1"/>
          </p:cNvSpPr>
          <p:nvPr>
            <p:ph type="dt" sz="half" idx="10"/>
          </p:nvPr>
        </p:nvSpPr>
        <p:spPr/>
        <p:txBody>
          <a:bodyPr/>
          <a:lstStyle/>
          <a:p>
            <a:pPr>
              <a:defRPr/>
            </a:pPr>
            <a:endParaRPr lang="es-ES"/>
          </a:p>
        </p:txBody>
      </p:sp>
      <p:sp>
        <p:nvSpPr>
          <p:cNvPr id="5" name="Marcador de pie de página 4">
            <a:extLst>
              <a:ext uri="{FF2B5EF4-FFF2-40B4-BE49-F238E27FC236}">
                <a16:creationId xmlns:a16="http://schemas.microsoft.com/office/drawing/2014/main" id="{6ED99989-009D-664B-B167-52E7A3274A65}"/>
              </a:ext>
            </a:extLst>
          </p:cNvPr>
          <p:cNvSpPr>
            <a:spLocks noGrp="1"/>
          </p:cNvSpPr>
          <p:nvPr>
            <p:ph type="ftr" sz="quarter" idx="11"/>
          </p:nvPr>
        </p:nvSpPr>
        <p:spPr/>
        <p:txBody>
          <a:bodyPr/>
          <a:lstStyle/>
          <a:p>
            <a:pPr>
              <a:defRPr/>
            </a:pPr>
            <a:endParaRPr lang="es-ES"/>
          </a:p>
        </p:txBody>
      </p:sp>
      <p:sp>
        <p:nvSpPr>
          <p:cNvPr id="6" name="Marcador de número de diapositiva 5">
            <a:extLst>
              <a:ext uri="{FF2B5EF4-FFF2-40B4-BE49-F238E27FC236}">
                <a16:creationId xmlns:a16="http://schemas.microsoft.com/office/drawing/2014/main" id="{AD04B457-D4F0-1D49-8403-DC238CCEAB8F}"/>
              </a:ext>
            </a:extLst>
          </p:cNvPr>
          <p:cNvSpPr>
            <a:spLocks noGrp="1"/>
          </p:cNvSpPr>
          <p:nvPr>
            <p:ph type="sldNum" sz="quarter" idx="12"/>
          </p:nvPr>
        </p:nvSpPr>
        <p:spPr/>
        <p:txBody>
          <a:bodyPr/>
          <a:lstStyle/>
          <a:p>
            <a:fld id="{BA1DF308-E896-7241-A63B-5DCE9DFBCA61}" type="slidenum">
              <a:rPr lang="es-ES" altLang="es-ES_tradnl" smtClean="0"/>
              <a:pPr/>
              <a:t>‹Nº›</a:t>
            </a:fld>
            <a:endParaRPr lang="es-ES" altLang="es-ES_tradnl"/>
          </a:p>
        </p:txBody>
      </p:sp>
    </p:spTree>
    <p:extLst>
      <p:ext uri="{BB962C8B-B14F-4D97-AF65-F5344CB8AC3E}">
        <p14:creationId xmlns:p14="http://schemas.microsoft.com/office/powerpoint/2010/main" val="1223771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D332C0-6D39-A747-9FD9-451303093A77}"/>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2E79D7CD-B9CD-1848-AFF9-1A23F11A8660}"/>
              </a:ext>
            </a:extLst>
          </p:cNvPr>
          <p:cNvSpPr>
            <a:spLocks noGrp="1"/>
          </p:cNvSpPr>
          <p:nvPr>
            <p:ph idx="1"/>
          </p:nvPr>
        </p:nvSpPr>
        <p:spPr/>
        <p:txBody>
          <a:bodyPr/>
          <a:lstStyle/>
          <a:p>
            <a:r>
              <a:rPr lang="es-ES"/>
              <a:t>Editar los estilos de texto del patrón
Segundo nivel
Tercer nivel
Cuarto nivel
Quinto nivel</a:t>
            </a:r>
            <a:endParaRPr lang="en-GB"/>
          </a:p>
        </p:txBody>
      </p:sp>
      <p:sp>
        <p:nvSpPr>
          <p:cNvPr id="4" name="Marcador de fecha 3">
            <a:extLst>
              <a:ext uri="{FF2B5EF4-FFF2-40B4-BE49-F238E27FC236}">
                <a16:creationId xmlns:a16="http://schemas.microsoft.com/office/drawing/2014/main" id="{49AE6289-361A-A44D-B6E0-F02E6EEAC994}"/>
              </a:ext>
            </a:extLst>
          </p:cNvPr>
          <p:cNvSpPr>
            <a:spLocks noGrp="1"/>
          </p:cNvSpPr>
          <p:nvPr>
            <p:ph type="dt" sz="half" idx="10"/>
          </p:nvPr>
        </p:nvSpPr>
        <p:spPr/>
        <p:txBody>
          <a:bodyPr/>
          <a:lstStyle/>
          <a:p>
            <a:pPr>
              <a:defRPr/>
            </a:pPr>
            <a:endParaRPr lang="es-ES"/>
          </a:p>
        </p:txBody>
      </p:sp>
      <p:sp>
        <p:nvSpPr>
          <p:cNvPr id="5" name="Marcador de pie de página 4">
            <a:extLst>
              <a:ext uri="{FF2B5EF4-FFF2-40B4-BE49-F238E27FC236}">
                <a16:creationId xmlns:a16="http://schemas.microsoft.com/office/drawing/2014/main" id="{FF976C00-8F9C-8444-8B3B-FE18822F34DC}"/>
              </a:ext>
            </a:extLst>
          </p:cNvPr>
          <p:cNvSpPr>
            <a:spLocks noGrp="1"/>
          </p:cNvSpPr>
          <p:nvPr>
            <p:ph type="ftr" sz="quarter" idx="11"/>
          </p:nvPr>
        </p:nvSpPr>
        <p:spPr/>
        <p:txBody>
          <a:bodyPr/>
          <a:lstStyle/>
          <a:p>
            <a:pPr>
              <a:defRPr/>
            </a:pPr>
            <a:endParaRPr lang="es-ES"/>
          </a:p>
        </p:txBody>
      </p:sp>
      <p:sp>
        <p:nvSpPr>
          <p:cNvPr id="6" name="Marcador de número de diapositiva 5">
            <a:extLst>
              <a:ext uri="{FF2B5EF4-FFF2-40B4-BE49-F238E27FC236}">
                <a16:creationId xmlns:a16="http://schemas.microsoft.com/office/drawing/2014/main" id="{CFC5B40B-9F1C-DD47-A9F5-E3F10320EA5F}"/>
              </a:ext>
            </a:extLst>
          </p:cNvPr>
          <p:cNvSpPr>
            <a:spLocks noGrp="1"/>
          </p:cNvSpPr>
          <p:nvPr>
            <p:ph type="sldNum" sz="quarter" idx="12"/>
          </p:nvPr>
        </p:nvSpPr>
        <p:spPr/>
        <p:txBody>
          <a:bodyPr/>
          <a:lstStyle/>
          <a:p>
            <a:fld id="{4D192F0F-484F-9544-9250-D8AB8176E196}" type="slidenum">
              <a:rPr lang="es-ES" altLang="es-ES_tradnl" smtClean="0"/>
              <a:pPr/>
              <a:t>‹Nº›</a:t>
            </a:fld>
            <a:endParaRPr lang="es-ES" altLang="es-ES_tradnl"/>
          </a:p>
        </p:txBody>
      </p:sp>
    </p:spTree>
    <p:extLst>
      <p:ext uri="{BB962C8B-B14F-4D97-AF65-F5344CB8AC3E}">
        <p14:creationId xmlns:p14="http://schemas.microsoft.com/office/powerpoint/2010/main" val="1060339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48FB86-2430-3D45-A37D-FE5F954D9671}"/>
              </a:ext>
            </a:extLst>
          </p:cNvPr>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826CDC0B-6076-624C-88FB-5CA88976F43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es-ES"/>
              <a:t>Editar los estilos de texto del patrón
Segundo nivel
Tercer nivel
Cuarto nivel
Quinto nivel</a:t>
            </a:r>
            <a:endParaRPr lang="en-GB"/>
          </a:p>
        </p:txBody>
      </p:sp>
      <p:sp>
        <p:nvSpPr>
          <p:cNvPr id="4" name="Marcador de fecha 3">
            <a:extLst>
              <a:ext uri="{FF2B5EF4-FFF2-40B4-BE49-F238E27FC236}">
                <a16:creationId xmlns:a16="http://schemas.microsoft.com/office/drawing/2014/main" id="{0A02F2C5-DA8D-A342-A3D7-8EF39CD4ABF5}"/>
              </a:ext>
            </a:extLst>
          </p:cNvPr>
          <p:cNvSpPr>
            <a:spLocks noGrp="1"/>
          </p:cNvSpPr>
          <p:nvPr>
            <p:ph type="dt" sz="half" idx="10"/>
          </p:nvPr>
        </p:nvSpPr>
        <p:spPr/>
        <p:txBody>
          <a:bodyPr/>
          <a:lstStyle/>
          <a:p>
            <a:pPr>
              <a:defRPr/>
            </a:pPr>
            <a:endParaRPr lang="es-ES"/>
          </a:p>
        </p:txBody>
      </p:sp>
      <p:sp>
        <p:nvSpPr>
          <p:cNvPr id="5" name="Marcador de pie de página 4">
            <a:extLst>
              <a:ext uri="{FF2B5EF4-FFF2-40B4-BE49-F238E27FC236}">
                <a16:creationId xmlns:a16="http://schemas.microsoft.com/office/drawing/2014/main" id="{088E59E1-AC30-C34F-B79B-9B4773B90548}"/>
              </a:ext>
            </a:extLst>
          </p:cNvPr>
          <p:cNvSpPr>
            <a:spLocks noGrp="1"/>
          </p:cNvSpPr>
          <p:nvPr>
            <p:ph type="ftr" sz="quarter" idx="11"/>
          </p:nvPr>
        </p:nvSpPr>
        <p:spPr/>
        <p:txBody>
          <a:bodyPr/>
          <a:lstStyle/>
          <a:p>
            <a:pPr>
              <a:defRPr/>
            </a:pPr>
            <a:endParaRPr lang="es-ES"/>
          </a:p>
        </p:txBody>
      </p:sp>
      <p:sp>
        <p:nvSpPr>
          <p:cNvPr id="6" name="Marcador de número de diapositiva 5">
            <a:extLst>
              <a:ext uri="{FF2B5EF4-FFF2-40B4-BE49-F238E27FC236}">
                <a16:creationId xmlns:a16="http://schemas.microsoft.com/office/drawing/2014/main" id="{DA011952-1C9B-7445-9C1D-7FF9BB4FBCCB}"/>
              </a:ext>
            </a:extLst>
          </p:cNvPr>
          <p:cNvSpPr>
            <a:spLocks noGrp="1"/>
          </p:cNvSpPr>
          <p:nvPr>
            <p:ph type="sldNum" sz="quarter" idx="12"/>
          </p:nvPr>
        </p:nvSpPr>
        <p:spPr/>
        <p:txBody>
          <a:bodyPr/>
          <a:lstStyle/>
          <a:p>
            <a:fld id="{B6765DAE-5197-8643-978B-80746A603081}" type="slidenum">
              <a:rPr lang="es-ES" altLang="es-ES_tradnl" smtClean="0"/>
              <a:pPr/>
              <a:t>‹Nº›</a:t>
            </a:fld>
            <a:endParaRPr lang="es-ES" altLang="es-ES_tradnl"/>
          </a:p>
        </p:txBody>
      </p:sp>
    </p:spTree>
    <p:extLst>
      <p:ext uri="{BB962C8B-B14F-4D97-AF65-F5344CB8AC3E}">
        <p14:creationId xmlns:p14="http://schemas.microsoft.com/office/powerpoint/2010/main" val="2096943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2A7C91-6ECD-5A46-A904-AEDC4274E31D}"/>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76C0F306-1127-9E4C-898E-8B058DD0F3F9}"/>
              </a:ext>
            </a:extLst>
          </p:cNvPr>
          <p:cNvSpPr>
            <a:spLocks noGrp="1"/>
          </p:cNvSpPr>
          <p:nvPr>
            <p:ph sz="half" idx="1"/>
          </p:nvPr>
        </p:nvSpPr>
        <p:spPr>
          <a:xfrm>
            <a:off x="628650" y="1825625"/>
            <a:ext cx="3886200" cy="4351338"/>
          </a:xfrm>
        </p:spPr>
        <p:txBody>
          <a:bodyPr/>
          <a:lstStyle/>
          <a:p>
            <a:r>
              <a:rPr lang="es-ES"/>
              <a:t>Editar los estilos de texto del patrón
Segundo nivel
Tercer nivel
Cuarto nivel
Quinto nivel</a:t>
            </a:r>
            <a:endParaRPr lang="en-GB"/>
          </a:p>
        </p:txBody>
      </p:sp>
      <p:sp>
        <p:nvSpPr>
          <p:cNvPr id="4" name="Marcador de contenido 3">
            <a:extLst>
              <a:ext uri="{FF2B5EF4-FFF2-40B4-BE49-F238E27FC236}">
                <a16:creationId xmlns:a16="http://schemas.microsoft.com/office/drawing/2014/main" id="{FA296942-C0BA-B04B-B353-C01988248557}"/>
              </a:ext>
            </a:extLst>
          </p:cNvPr>
          <p:cNvSpPr>
            <a:spLocks noGrp="1"/>
          </p:cNvSpPr>
          <p:nvPr>
            <p:ph sz="half" idx="2"/>
          </p:nvPr>
        </p:nvSpPr>
        <p:spPr>
          <a:xfrm>
            <a:off x="4629150" y="1825625"/>
            <a:ext cx="3886200" cy="4351338"/>
          </a:xfrm>
        </p:spPr>
        <p:txBody>
          <a:bodyPr/>
          <a:lstStyle/>
          <a:p>
            <a:r>
              <a:rPr lang="es-ES"/>
              <a:t>Editar los estilos de texto del patrón
Segundo nivel
Tercer nivel
Cuarto nivel
Quinto nivel</a:t>
            </a:r>
            <a:endParaRPr lang="en-GB"/>
          </a:p>
        </p:txBody>
      </p:sp>
      <p:sp>
        <p:nvSpPr>
          <p:cNvPr id="5" name="Marcador de fecha 4">
            <a:extLst>
              <a:ext uri="{FF2B5EF4-FFF2-40B4-BE49-F238E27FC236}">
                <a16:creationId xmlns:a16="http://schemas.microsoft.com/office/drawing/2014/main" id="{54375291-B5FB-A642-9201-7076F193D5A7}"/>
              </a:ext>
            </a:extLst>
          </p:cNvPr>
          <p:cNvSpPr>
            <a:spLocks noGrp="1"/>
          </p:cNvSpPr>
          <p:nvPr>
            <p:ph type="dt" sz="half" idx="10"/>
          </p:nvPr>
        </p:nvSpPr>
        <p:spPr/>
        <p:txBody>
          <a:bodyPr/>
          <a:lstStyle/>
          <a:p>
            <a:pPr>
              <a:defRPr/>
            </a:pPr>
            <a:endParaRPr lang="es-ES"/>
          </a:p>
        </p:txBody>
      </p:sp>
      <p:sp>
        <p:nvSpPr>
          <p:cNvPr id="6" name="Marcador de pie de página 5">
            <a:extLst>
              <a:ext uri="{FF2B5EF4-FFF2-40B4-BE49-F238E27FC236}">
                <a16:creationId xmlns:a16="http://schemas.microsoft.com/office/drawing/2014/main" id="{542EE5D3-F4DE-5549-B5CE-8823D3EBD206}"/>
              </a:ext>
            </a:extLst>
          </p:cNvPr>
          <p:cNvSpPr>
            <a:spLocks noGrp="1"/>
          </p:cNvSpPr>
          <p:nvPr>
            <p:ph type="ftr" sz="quarter" idx="11"/>
          </p:nvPr>
        </p:nvSpPr>
        <p:spPr/>
        <p:txBody>
          <a:bodyPr/>
          <a:lstStyle/>
          <a:p>
            <a:pPr>
              <a:defRPr/>
            </a:pPr>
            <a:endParaRPr lang="es-ES"/>
          </a:p>
        </p:txBody>
      </p:sp>
      <p:sp>
        <p:nvSpPr>
          <p:cNvPr id="7" name="Marcador de número de diapositiva 6">
            <a:extLst>
              <a:ext uri="{FF2B5EF4-FFF2-40B4-BE49-F238E27FC236}">
                <a16:creationId xmlns:a16="http://schemas.microsoft.com/office/drawing/2014/main" id="{7E48E737-98B5-ED40-9847-588235F67E0F}"/>
              </a:ext>
            </a:extLst>
          </p:cNvPr>
          <p:cNvSpPr>
            <a:spLocks noGrp="1"/>
          </p:cNvSpPr>
          <p:nvPr>
            <p:ph type="sldNum" sz="quarter" idx="12"/>
          </p:nvPr>
        </p:nvSpPr>
        <p:spPr/>
        <p:txBody>
          <a:bodyPr/>
          <a:lstStyle/>
          <a:p>
            <a:fld id="{EE171EEF-0067-B648-B5F3-BF98DEA77AAB}" type="slidenum">
              <a:rPr lang="es-ES" altLang="es-ES_tradnl" smtClean="0"/>
              <a:pPr/>
              <a:t>‹Nº›</a:t>
            </a:fld>
            <a:endParaRPr lang="es-ES" altLang="es-ES_tradnl"/>
          </a:p>
        </p:txBody>
      </p:sp>
    </p:spTree>
    <p:extLst>
      <p:ext uri="{BB962C8B-B14F-4D97-AF65-F5344CB8AC3E}">
        <p14:creationId xmlns:p14="http://schemas.microsoft.com/office/powerpoint/2010/main" val="3973144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2460D0-4057-7D46-99F2-ECD033F71695}"/>
              </a:ext>
            </a:extLst>
          </p:cNvPr>
          <p:cNvSpPr>
            <a:spLocks noGrp="1"/>
          </p:cNvSpPr>
          <p:nvPr>
            <p:ph type="title"/>
          </p:nvPr>
        </p:nvSpPr>
        <p:spPr>
          <a:xfrm>
            <a:off x="629841" y="365126"/>
            <a:ext cx="7886700" cy="1325563"/>
          </a:xfrm>
        </p:spPr>
        <p:txBody>
          <a:bodyPr/>
          <a:lstStyle/>
          <a:p>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597EC219-4D85-4244-A317-2F2FD900978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es-ES"/>
              <a:t>Editar los estilos de texto del patrón
Segundo nivel
Tercer nivel
Cuarto nivel
Quinto nivel</a:t>
            </a:r>
            <a:endParaRPr lang="en-GB"/>
          </a:p>
        </p:txBody>
      </p:sp>
      <p:sp>
        <p:nvSpPr>
          <p:cNvPr id="4" name="Marcador de contenido 3">
            <a:extLst>
              <a:ext uri="{FF2B5EF4-FFF2-40B4-BE49-F238E27FC236}">
                <a16:creationId xmlns:a16="http://schemas.microsoft.com/office/drawing/2014/main" id="{49695EE6-E2AB-EB4C-B70D-52C16B09BEDA}"/>
              </a:ext>
            </a:extLst>
          </p:cNvPr>
          <p:cNvSpPr>
            <a:spLocks noGrp="1"/>
          </p:cNvSpPr>
          <p:nvPr>
            <p:ph sz="half" idx="2"/>
          </p:nvPr>
        </p:nvSpPr>
        <p:spPr>
          <a:xfrm>
            <a:off x="629842" y="2505075"/>
            <a:ext cx="3868340" cy="3684588"/>
          </a:xfrm>
        </p:spPr>
        <p:txBody>
          <a:bodyPr/>
          <a:lstStyle/>
          <a:p>
            <a:r>
              <a:rPr lang="es-ES"/>
              <a:t>Editar los estilos de texto del patrón
Segundo nivel
Tercer nivel
Cuarto nivel
Quinto nivel</a:t>
            </a:r>
            <a:endParaRPr lang="en-GB"/>
          </a:p>
        </p:txBody>
      </p:sp>
      <p:sp>
        <p:nvSpPr>
          <p:cNvPr id="5" name="Marcador de texto 4">
            <a:extLst>
              <a:ext uri="{FF2B5EF4-FFF2-40B4-BE49-F238E27FC236}">
                <a16:creationId xmlns:a16="http://schemas.microsoft.com/office/drawing/2014/main" id="{EFFEA1FA-E862-A648-9908-BABAD5C15C5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es-ES"/>
              <a:t>Editar los estilos de texto del patrón
Segundo nivel
Tercer nivel
Cuarto nivel
Quinto nivel</a:t>
            </a:r>
            <a:endParaRPr lang="en-GB"/>
          </a:p>
        </p:txBody>
      </p:sp>
      <p:sp>
        <p:nvSpPr>
          <p:cNvPr id="6" name="Marcador de contenido 5">
            <a:extLst>
              <a:ext uri="{FF2B5EF4-FFF2-40B4-BE49-F238E27FC236}">
                <a16:creationId xmlns:a16="http://schemas.microsoft.com/office/drawing/2014/main" id="{CF395BB5-CFF0-8D45-A05A-2B56302513BF}"/>
              </a:ext>
            </a:extLst>
          </p:cNvPr>
          <p:cNvSpPr>
            <a:spLocks noGrp="1"/>
          </p:cNvSpPr>
          <p:nvPr>
            <p:ph sz="quarter" idx="4"/>
          </p:nvPr>
        </p:nvSpPr>
        <p:spPr>
          <a:xfrm>
            <a:off x="4629150" y="2505075"/>
            <a:ext cx="3887391" cy="3684588"/>
          </a:xfrm>
        </p:spPr>
        <p:txBody>
          <a:bodyPr/>
          <a:lstStyle/>
          <a:p>
            <a:r>
              <a:rPr lang="es-ES"/>
              <a:t>Editar los estilos de texto del patrón
Segundo nivel
Tercer nivel
Cuarto nivel
Quinto nivel</a:t>
            </a:r>
            <a:endParaRPr lang="en-GB"/>
          </a:p>
        </p:txBody>
      </p:sp>
      <p:sp>
        <p:nvSpPr>
          <p:cNvPr id="7" name="Marcador de fecha 6">
            <a:extLst>
              <a:ext uri="{FF2B5EF4-FFF2-40B4-BE49-F238E27FC236}">
                <a16:creationId xmlns:a16="http://schemas.microsoft.com/office/drawing/2014/main" id="{7944D942-7CEB-E649-BD7E-811286BF90C7}"/>
              </a:ext>
            </a:extLst>
          </p:cNvPr>
          <p:cNvSpPr>
            <a:spLocks noGrp="1"/>
          </p:cNvSpPr>
          <p:nvPr>
            <p:ph type="dt" sz="half" idx="10"/>
          </p:nvPr>
        </p:nvSpPr>
        <p:spPr/>
        <p:txBody>
          <a:bodyPr/>
          <a:lstStyle/>
          <a:p>
            <a:pPr>
              <a:defRPr/>
            </a:pPr>
            <a:endParaRPr lang="es-ES"/>
          </a:p>
        </p:txBody>
      </p:sp>
      <p:sp>
        <p:nvSpPr>
          <p:cNvPr id="8" name="Marcador de pie de página 7">
            <a:extLst>
              <a:ext uri="{FF2B5EF4-FFF2-40B4-BE49-F238E27FC236}">
                <a16:creationId xmlns:a16="http://schemas.microsoft.com/office/drawing/2014/main" id="{4389BDEB-126A-4A47-8756-5FF83851C007}"/>
              </a:ext>
            </a:extLst>
          </p:cNvPr>
          <p:cNvSpPr>
            <a:spLocks noGrp="1"/>
          </p:cNvSpPr>
          <p:nvPr>
            <p:ph type="ftr" sz="quarter" idx="11"/>
          </p:nvPr>
        </p:nvSpPr>
        <p:spPr/>
        <p:txBody>
          <a:bodyPr/>
          <a:lstStyle/>
          <a:p>
            <a:pPr>
              <a:defRPr/>
            </a:pPr>
            <a:endParaRPr lang="es-ES"/>
          </a:p>
        </p:txBody>
      </p:sp>
      <p:sp>
        <p:nvSpPr>
          <p:cNvPr id="9" name="Marcador de número de diapositiva 8">
            <a:extLst>
              <a:ext uri="{FF2B5EF4-FFF2-40B4-BE49-F238E27FC236}">
                <a16:creationId xmlns:a16="http://schemas.microsoft.com/office/drawing/2014/main" id="{F0DAFCC8-059E-034D-8FAC-403F6E98EF69}"/>
              </a:ext>
            </a:extLst>
          </p:cNvPr>
          <p:cNvSpPr>
            <a:spLocks noGrp="1"/>
          </p:cNvSpPr>
          <p:nvPr>
            <p:ph type="sldNum" sz="quarter" idx="12"/>
          </p:nvPr>
        </p:nvSpPr>
        <p:spPr/>
        <p:txBody>
          <a:bodyPr/>
          <a:lstStyle/>
          <a:p>
            <a:fld id="{52CCC22C-59C4-AB42-8558-5557166A706E}" type="slidenum">
              <a:rPr lang="es-ES" altLang="es-ES_tradnl" smtClean="0"/>
              <a:pPr/>
              <a:t>‹Nº›</a:t>
            </a:fld>
            <a:endParaRPr lang="es-ES" altLang="es-ES_tradnl"/>
          </a:p>
        </p:txBody>
      </p:sp>
    </p:spTree>
    <p:extLst>
      <p:ext uri="{BB962C8B-B14F-4D97-AF65-F5344CB8AC3E}">
        <p14:creationId xmlns:p14="http://schemas.microsoft.com/office/powerpoint/2010/main" val="3060161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FB7214-5CE7-5E4E-8046-1D694F72045A}"/>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fecha 2">
            <a:extLst>
              <a:ext uri="{FF2B5EF4-FFF2-40B4-BE49-F238E27FC236}">
                <a16:creationId xmlns:a16="http://schemas.microsoft.com/office/drawing/2014/main" id="{66844327-10A5-7345-8303-2D22E50BB0A8}"/>
              </a:ext>
            </a:extLst>
          </p:cNvPr>
          <p:cNvSpPr>
            <a:spLocks noGrp="1"/>
          </p:cNvSpPr>
          <p:nvPr>
            <p:ph type="dt" sz="half" idx="10"/>
          </p:nvPr>
        </p:nvSpPr>
        <p:spPr/>
        <p:txBody>
          <a:bodyPr/>
          <a:lstStyle/>
          <a:p>
            <a:pPr>
              <a:defRPr/>
            </a:pPr>
            <a:endParaRPr lang="es-ES"/>
          </a:p>
        </p:txBody>
      </p:sp>
      <p:sp>
        <p:nvSpPr>
          <p:cNvPr id="4" name="Marcador de pie de página 3">
            <a:extLst>
              <a:ext uri="{FF2B5EF4-FFF2-40B4-BE49-F238E27FC236}">
                <a16:creationId xmlns:a16="http://schemas.microsoft.com/office/drawing/2014/main" id="{EE3C9CE1-DB72-0B4C-8743-E446B922D2CB}"/>
              </a:ext>
            </a:extLst>
          </p:cNvPr>
          <p:cNvSpPr>
            <a:spLocks noGrp="1"/>
          </p:cNvSpPr>
          <p:nvPr>
            <p:ph type="ftr" sz="quarter" idx="11"/>
          </p:nvPr>
        </p:nvSpPr>
        <p:spPr/>
        <p:txBody>
          <a:bodyPr/>
          <a:lstStyle/>
          <a:p>
            <a:pPr>
              <a:defRPr/>
            </a:pPr>
            <a:endParaRPr lang="es-ES"/>
          </a:p>
        </p:txBody>
      </p:sp>
      <p:sp>
        <p:nvSpPr>
          <p:cNvPr id="5" name="Marcador de número de diapositiva 4">
            <a:extLst>
              <a:ext uri="{FF2B5EF4-FFF2-40B4-BE49-F238E27FC236}">
                <a16:creationId xmlns:a16="http://schemas.microsoft.com/office/drawing/2014/main" id="{489D6B1A-3749-A54B-8A48-A172F2FEA076}"/>
              </a:ext>
            </a:extLst>
          </p:cNvPr>
          <p:cNvSpPr>
            <a:spLocks noGrp="1"/>
          </p:cNvSpPr>
          <p:nvPr>
            <p:ph type="sldNum" sz="quarter" idx="12"/>
          </p:nvPr>
        </p:nvSpPr>
        <p:spPr/>
        <p:txBody>
          <a:bodyPr/>
          <a:lstStyle/>
          <a:p>
            <a:fld id="{4B3CCC0F-D480-6D4A-807E-8218FFF4CC6C}" type="slidenum">
              <a:rPr lang="es-ES" altLang="es-ES_tradnl" smtClean="0"/>
              <a:pPr/>
              <a:t>‹Nº›</a:t>
            </a:fld>
            <a:endParaRPr lang="es-ES" altLang="es-ES_tradnl"/>
          </a:p>
        </p:txBody>
      </p:sp>
    </p:spTree>
    <p:extLst>
      <p:ext uri="{BB962C8B-B14F-4D97-AF65-F5344CB8AC3E}">
        <p14:creationId xmlns:p14="http://schemas.microsoft.com/office/powerpoint/2010/main" val="361953847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3394682-D3A2-CF46-AE41-73874E4C1864}"/>
              </a:ext>
            </a:extLst>
          </p:cNvPr>
          <p:cNvSpPr>
            <a:spLocks noGrp="1"/>
          </p:cNvSpPr>
          <p:nvPr>
            <p:ph type="dt" sz="half" idx="10"/>
          </p:nvPr>
        </p:nvSpPr>
        <p:spPr/>
        <p:txBody>
          <a:bodyPr/>
          <a:lstStyle/>
          <a:p>
            <a:pPr>
              <a:defRPr/>
            </a:pPr>
            <a:endParaRPr lang="es-ES"/>
          </a:p>
        </p:txBody>
      </p:sp>
      <p:sp>
        <p:nvSpPr>
          <p:cNvPr id="3" name="Marcador de pie de página 2">
            <a:extLst>
              <a:ext uri="{FF2B5EF4-FFF2-40B4-BE49-F238E27FC236}">
                <a16:creationId xmlns:a16="http://schemas.microsoft.com/office/drawing/2014/main" id="{DD21C051-88F8-6447-B147-E35851C35E4B}"/>
              </a:ext>
            </a:extLst>
          </p:cNvPr>
          <p:cNvSpPr>
            <a:spLocks noGrp="1"/>
          </p:cNvSpPr>
          <p:nvPr>
            <p:ph type="ftr" sz="quarter" idx="11"/>
          </p:nvPr>
        </p:nvSpPr>
        <p:spPr/>
        <p:txBody>
          <a:bodyPr/>
          <a:lstStyle/>
          <a:p>
            <a:pPr>
              <a:defRPr/>
            </a:pPr>
            <a:endParaRPr lang="es-ES"/>
          </a:p>
        </p:txBody>
      </p:sp>
      <p:sp>
        <p:nvSpPr>
          <p:cNvPr id="4" name="Marcador de número de diapositiva 3">
            <a:extLst>
              <a:ext uri="{FF2B5EF4-FFF2-40B4-BE49-F238E27FC236}">
                <a16:creationId xmlns:a16="http://schemas.microsoft.com/office/drawing/2014/main" id="{DC7786C9-8B2B-734A-8F5D-6DCBB1C6C4C7}"/>
              </a:ext>
            </a:extLst>
          </p:cNvPr>
          <p:cNvSpPr>
            <a:spLocks noGrp="1"/>
          </p:cNvSpPr>
          <p:nvPr>
            <p:ph type="sldNum" sz="quarter" idx="12"/>
          </p:nvPr>
        </p:nvSpPr>
        <p:spPr/>
        <p:txBody>
          <a:bodyPr/>
          <a:lstStyle/>
          <a:p>
            <a:fld id="{F9216871-5C1A-FC4F-A2C6-8C0592FC66CA}" type="slidenum">
              <a:rPr lang="es-ES" altLang="es-ES_tradnl" smtClean="0"/>
              <a:pPr/>
              <a:t>‹Nº›</a:t>
            </a:fld>
            <a:endParaRPr lang="es-ES" altLang="es-ES_tradnl"/>
          </a:p>
        </p:txBody>
      </p:sp>
    </p:spTree>
    <p:extLst>
      <p:ext uri="{BB962C8B-B14F-4D97-AF65-F5344CB8AC3E}">
        <p14:creationId xmlns:p14="http://schemas.microsoft.com/office/powerpoint/2010/main" val="2894425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DEEC74-3E1F-0E4B-83BF-445B03F52A63}"/>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BFC25EEE-1F2F-9C46-8B8B-B596242D48C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lang="es-ES"/>
              <a:t>Editar los estilos de texto del patrón
Segundo nivel
Tercer nivel
Cuarto nivel
Quinto nivel</a:t>
            </a:r>
            <a:endParaRPr lang="en-GB"/>
          </a:p>
        </p:txBody>
      </p:sp>
      <p:sp>
        <p:nvSpPr>
          <p:cNvPr id="4" name="Marcador de texto 3">
            <a:extLst>
              <a:ext uri="{FF2B5EF4-FFF2-40B4-BE49-F238E27FC236}">
                <a16:creationId xmlns:a16="http://schemas.microsoft.com/office/drawing/2014/main" id="{4E83EB9F-6DF3-1E48-850F-F5A21570BFE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es-ES"/>
              <a:t>Editar los estilos de texto del patrón
Segundo nivel
Tercer nivel
Cuarto nivel
Quinto nivel</a:t>
            </a:r>
            <a:endParaRPr lang="en-GB"/>
          </a:p>
        </p:txBody>
      </p:sp>
      <p:sp>
        <p:nvSpPr>
          <p:cNvPr id="5" name="Marcador de fecha 4">
            <a:extLst>
              <a:ext uri="{FF2B5EF4-FFF2-40B4-BE49-F238E27FC236}">
                <a16:creationId xmlns:a16="http://schemas.microsoft.com/office/drawing/2014/main" id="{D61ED2A1-BFDE-A046-9584-F0AC134C990F}"/>
              </a:ext>
            </a:extLst>
          </p:cNvPr>
          <p:cNvSpPr>
            <a:spLocks noGrp="1"/>
          </p:cNvSpPr>
          <p:nvPr>
            <p:ph type="dt" sz="half" idx="10"/>
          </p:nvPr>
        </p:nvSpPr>
        <p:spPr/>
        <p:txBody>
          <a:bodyPr/>
          <a:lstStyle/>
          <a:p>
            <a:pPr>
              <a:defRPr/>
            </a:pPr>
            <a:endParaRPr lang="es-ES"/>
          </a:p>
        </p:txBody>
      </p:sp>
      <p:sp>
        <p:nvSpPr>
          <p:cNvPr id="6" name="Marcador de pie de página 5">
            <a:extLst>
              <a:ext uri="{FF2B5EF4-FFF2-40B4-BE49-F238E27FC236}">
                <a16:creationId xmlns:a16="http://schemas.microsoft.com/office/drawing/2014/main" id="{06A03A60-7E9B-F248-B6FB-CBE301D91368}"/>
              </a:ext>
            </a:extLst>
          </p:cNvPr>
          <p:cNvSpPr>
            <a:spLocks noGrp="1"/>
          </p:cNvSpPr>
          <p:nvPr>
            <p:ph type="ftr" sz="quarter" idx="11"/>
          </p:nvPr>
        </p:nvSpPr>
        <p:spPr/>
        <p:txBody>
          <a:bodyPr/>
          <a:lstStyle/>
          <a:p>
            <a:pPr>
              <a:defRPr/>
            </a:pPr>
            <a:endParaRPr lang="es-ES"/>
          </a:p>
        </p:txBody>
      </p:sp>
      <p:sp>
        <p:nvSpPr>
          <p:cNvPr id="7" name="Marcador de número de diapositiva 6">
            <a:extLst>
              <a:ext uri="{FF2B5EF4-FFF2-40B4-BE49-F238E27FC236}">
                <a16:creationId xmlns:a16="http://schemas.microsoft.com/office/drawing/2014/main" id="{375C3826-CCDA-1746-89A8-B907882BD3BF}"/>
              </a:ext>
            </a:extLst>
          </p:cNvPr>
          <p:cNvSpPr>
            <a:spLocks noGrp="1"/>
          </p:cNvSpPr>
          <p:nvPr>
            <p:ph type="sldNum" sz="quarter" idx="12"/>
          </p:nvPr>
        </p:nvSpPr>
        <p:spPr/>
        <p:txBody>
          <a:bodyPr/>
          <a:lstStyle/>
          <a:p>
            <a:fld id="{66BAA361-CDB9-3746-8E47-DE3C794F7CF0}" type="slidenum">
              <a:rPr lang="es-ES" altLang="es-ES_tradnl" smtClean="0"/>
              <a:pPr/>
              <a:t>‹Nº›</a:t>
            </a:fld>
            <a:endParaRPr lang="es-ES" altLang="es-ES_tradnl"/>
          </a:p>
        </p:txBody>
      </p:sp>
    </p:spTree>
    <p:extLst>
      <p:ext uri="{BB962C8B-B14F-4D97-AF65-F5344CB8AC3E}">
        <p14:creationId xmlns:p14="http://schemas.microsoft.com/office/powerpoint/2010/main" val="114355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0A10EF-1CD6-AF4F-8B31-AF2D0661668A}"/>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n-GB"/>
          </a:p>
        </p:txBody>
      </p:sp>
      <p:sp>
        <p:nvSpPr>
          <p:cNvPr id="3" name="Marcador de posición de imagen 2">
            <a:extLst>
              <a:ext uri="{FF2B5EF4-FFF2-40B4-BE49-F238E27FC236}">
                <a16:creationId xmlns:a16="http://schemas.microsoft.com/office/drawing/2014/main" id="{5217EFA6-54ED-354F-A26A-42748D5585F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Marcador de texto 3">
            <a:extLst>
              <a:ext uri="{FF2B5EF4-FFF2-40B4-BE49-F238E27FC236}">
                <a16:creationId xmlns:a16="http://schemas.microsoft.com/office/drawing/2014/main" id="{4FA99D76-316A-3249-B126-033AEFC83CF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es-ES"/>
              <a:t>Editar los estilos de texto del patrón
Segundo nivel
Tercer nivel
Cuarto nivel
Quinto nivel</a:t>
            </a:r>
            <a:endParaRPr lang="en-GB"/>
          </a:p>
        </p:txBody>
      </p:sp>
      <p:sp>
        <p:nvSpPr>
          <p:cNvPr id="5" name="Marcador de fecha 4">
            <a:extLst>
              <a:ext uri="{FF2B5EF4-FFF2-40B4-BE49-F238E27FC236}">
                <a16:creationId xmlns:a16="http://schemas.microsoft.com/office/drawing/2014/main" id="{3FFBD092-B4E9-9046-B718-6A06FF41E423}"/>
              </a:ext>
            </a:extLst>
          </p:cNvPr>
          <p:cNvSpPr>
            <a:spLocks noGrp="1"/>
          </p:cNvSpPr>
          <p:nvPr>
            <p:ph type="dt" sz="half" idx="10"/>
          </p:nvPr>
        </p:nvSpPr>
        <p:spPr/>
        <p:txBody>
          <a:bodyPr/>
          <a:lstStyle/>
          <a:p>
            <a:pPr>
              <a:defRPr/>
            </a:pPr>
            <a:endParaRPr lang="es-ES"/>
          </a:p>
        </p:txBody>
      </p:sp>
      <p:sp>
        <p:nvSpPr>
          <p:cNvPr id="6" name="Marcador de pie de página 5">
            <a:extLst>
              <a:ext uri="{FF2B5EF4-FFF2-40B4-BE49-F238E27FC236}">
                <a16:creationId xmlns:a16="http://schemas.microsoft.com/office/drawing/2014/main" id="{31A46253-DFC1-314B-BF71-45CCFEAFFF87}"/>
              </a:ext>
            </a:extLst>
          </p:cNvPr>
          <p:cNvSpPr>
            <a:spLocks noGrp="1"/>
          </p:cNvSpPr>
          <p:nvPr>
            <p:ph type="ftr" sz="quarter" idx="11"/>
          </p:nvPr>
        </p:nvSpPr>
        <p:spPr/>
        <p:txBody>
          <a:bodyPr/>
          <a:lstStyle/>
          <a:p>
            <a:pPr>
              <a:defRPr/>
            </a:pPr>
            <a:endParaRPr lang="es-ES"/>
          </a:p>
        </p:txBody>
      </p:sp>
      <p:sp>
        <p:nvSpPr>
          <p:cNvPr id="7" name="Marcador de número de diapositiva 6">
            <a:extLst>
              <a:ext uri="{FF2B5EF4-FFF2-40B4-BE49-F238E27FC236}">
                <a16:creationId xmlns:a16="http://schemas.microsoft.com/office/drawing/2014/main" id="{6B400363-A283-D248-AFAA-57F14A7F3430}"/>
              </a:ext>
            </a:extLst>
          </p:cNvPr>
          <p:cNvSpPr>
            <a:spLocks noGrp="1"/>
          </p:cNvSpPr>
          <p:nvPr>
            <p:ph type="sldNum" sz="quarter" idx="12"/>
          </p:nvPr>
        </p:nvSpPr>
        <p:spPr/>
        <p:txBody>
          <a:bodyPr/>
          <a:lstStyle/>
          <a:p>
            <a:fld id="{651A4E7D-3CE4-4D41-B7C1-009AC86653B1}" type="slidenum">
              <a:rPr lang="es-ES" altLang="es-ES_tradnl" smtClean="0"/>
              <a:pPr/>
              <a:t>‹Nº›</a:t>
            </a:fld>
            <a:endParaRPr lang="es-ES" altLang="es-ES_tradnl"/>
          </a:p>
        </p:txBody>
      </p:sp>
    </p:spTree>
    <p:extLst>
      <p:ext uri="{BB962C8B-B14F-4D97-AF65-F5344CB8AC3E}">
        <p14:creationId xmlns:p14="http://schemas.microsoft.com/office/powerpoint/2010/main" val="1607507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A0B06CF-F69B-A043-8668-A7A5EF80C44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D3CCFCAF-7EA4-2E4E-B223-3F1D2CFB8E0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n-GB"/>
          </a:p>
        </p:txBody>
      </p:sp>
      <p:sp>
        <p:nvSpPr>
          <p:cNvPr id="4" name="Marcador de fecha 3">
            <a:extLst>
              <a:ext uri="{FF2B5EF4-FFF2-40B4-BE49-F238E27FC236}">
                <a16:creationId xmlns:a16="http://schemas.microsoft.com/office/drawing/2014/main" id="{5AF36941-0C25-E94C-9C89-0A2A97BDADF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s-ES"/>
          </a:p>
        </p:txBody>
      </p:sp>
      <p:sp>
        <p:nvSpPr>
          <p:cNvPr id="5" name="Marcador de pie de página 4">
            <a:extLst>
              <a:ext uri="{FF2B5EF4-FFF2-40B4-BE49-F238E27FC236}">
                <a16:creationId xmlns:a16="http://schemas.microsoft.com/office/drawing/2014/main" id="{DFA52EB5-9C96-CF45-A5ED-37C5E16528F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s-ES"/>
          </a:p>
        </p:txBody>
      </p:sp>
      <p:sp>
        <p:nvSpPr>
          <p:cNvPr id="6" name="Marcador de número de diapositiva 5">
            <a:extLst>
              <a:ext uri="{FF2B5EF4-FFF2-40B4-BE49-F238E27FC236}">
                <a16:creationId xmlns:a16="http://schemas.microsoft.com/office/drawing/2014/main" id="{F3A2E2F8-F37B-8B43-9262-74839BC258C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B3CCC0F-D480-6D4A-807E-8218FFF4CC6C}" type="slidenum">
              <a:rPr lang="es-ES" altLang="es-ES_tradnl" smtClean="0"/>
              <a:pPr/>
              <a:t>‹Nº›</a:t>
            </a:fld>
            <a:endParaRPr lang="es-ES" altLang="es-ES_tradnl"/>
          </a:p>
        </p:txBody>
      </p:sp>
    </p:spTree>
    <p:extLst>
      <p:ext uri="{BB962C8B-B14F-4D97-AF65-F5344CB8AC3E}">
        <p14:creationId xmlns:p14="http://schemas.microsoft.com/office/powerpoint/2010/main" val="4855803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E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0" y="1551987"/>
            <a:ext cx="9036496" cy="3269274"/>
          </a:xfrm>
        </p:spPr>
        <p:txBody>
          <a:bodyPr>
            <a:normAutofit/>
          </a:bodyPr>
          <a:lstStyle/>
          <a:p>
            <a:pPr>
              <a:lnSpc>
                <a:spcPct val="100000"/>
              </a:lnSpc>
            </a:pPr>
            <a:r>
              <a:rPr lang="en-GB" sz="2800" b="1" dirty="0">
                <a:solidFill>
                  <a:schemeClr val="accent1"/>
                </a:solidFill>
                <a:effectLst/>
                <a:latin typeface="Arial" panose="020B0604020202020204" pitchFamily="34" charset="0"/>
                <a:cs typeface="Arial" panose="020B0604020202020204" pitchFamily="34" charset="0"/>
              </a:rPr>
              <a:t>The environmental effects of green and digital technologies in European regions. </a:t>
            </a:r>
            <a:br>
              <a:rPr lang="en-GB" sz="2800" b="1" dirty="0">
                <a:solidFill>
                  <a:schemeClr val="accent1"/>
                </a:solidFill>
                <a:effectLst/>
                <a:latin typeface="Arial" panose="020B0604020202020204" pitchFamily="34" charset="0"/>
                <a:cs typeface="Arial" panose="020B0604020202020204" pitchFamily="34" charset="0"/>
              </a:rPr>
            </a:br>
            <a:r>
              <a:rPr lang="en-GB" sz="2800" b="1" dirty="0">
                <a:solidFill>
                  <a:schemeClr val="accent1"/>
                </a:solidFill>
                <a:effectLst/>
                <a:latin typeface="Arial" panose="020B0604020202020204" pitchFamily="34" charset="0"/>
                <a:cs typeface="Arial" panose="020B0604020202020204" pitchFamily="34" charset="0"/>
              </a:rPr>
              <a:t>What does patent analysis reveal?</a:t>
            </a:r>
            <a:br>
              <a:rPr lang="en-GB" sz="1050" dirty="0">
                <a:solidFill>
                  <a:srgbClr val="0F1728"/>
                </a:solidFill>
                <a:effectLst/>
                <a:latin typeface="Helvetica" pitchFamily="2" charset="0"/>
              </a:rPr>
            </a:br>
            <a:br>
              <a:rPr lang="en-GB" sz="2800" b="1" i="1" dirty="0">
                <a:solidFill>
                  <a:srgbClr val="5299CA"/>
                </a:solidFill>
                <a:latin typeface="Arial" panose="020B0604020202020204" pitchFamily="34" charset="0"/>
                <a:cs typeface="Arial" panose="020B0604020202020204" pitchFamily="34" charset="0"/>
              </a:rPr>
            </a:br>
            <a:r>
              <a:rPr lang="en-GB" sz="2200" b="0" i="0" dirty="0">
                <a:solidFill>
                  <a:srgbClr val="353535"/>
                </a:solidFill>
                <a:effectLst/>
                <a:latin typeface="Arial" panose="020B0604020202020204" pitchFamily="34" charset="0"/>
                <a:cs typeface="Arial" panose="020B0604020202020204" pitchFamily="34" charset="0"/>
              </a:rPr>
              <a:t>EPIP 2024 Annual Conference</a:t>
            </a:r>
            <a:br>
              <a:rPr lang="en-GB" sz="2200" b="0" i="0" dirty="0">
                <a:solidFill>
                  <a:srgbClr val="353535"/>
                </a:solidFill>
                <a:effectLst/>
                <a:latin typeface="Arial" panose="020B0604020202020204" pitchFamily="34" charset="0"/>
                <a:cs typeface="Arial" panose="020B0604020202020204" pitchFamily="34" charset="0"/>
              </a:rPr>
            </a:br>
            <a:r>
              <a:rPr lang="en-GB" sz="2200" b="1" i="1" dirty="0">
                <a:solidFill>
                  <a:srgbClr val="B91E1E"/>
                </a:solidFill>
                <a:effectLst/>
                <a:latin typeface="Arial" panose="020B0604020202020204" pitchFamily="34" charset="0"/>
                <a:cs typeface="Arial" panose="020B0604020202020204" pitchFamily="34" charset="0"/>
              </a:rPr>
              <a:t>“Intellectual property and the future of the data economy” </a:t>
            </a:r>
            <a:br>
              <a:rPr lang="en-GB" sz="2200" b="1" i="1" dirty="0">
                <a:solidFill>
                  <a:srgbClr val="B91E1E"/>
                </a:solidFill>
                <a:effectLst/>
                <a:latin typeface="Arial" panose="020B0604020202020204" pitchFamily="34" charset="0"/>
                <a:cs typeface="Arial" panose="020B0604020202020204" pitchFamily="34" charset="0"/>
              </a:rPr>
            </a:br>
            <a:r>
              <a:rPr lang="en-GB" sz="2200" b="1" i="1" dirty="0">
                <a:solidFill>
                  <a:schemeClr val="accent2"/>
                </a:solidFill>
                <a:effectLst/>
                <a:latin typeface="Arial" panose="020B0604020202020204" pitchFamily="34" charset="0"/>
                <a:cs typeface="Arial" panose="020B0604020202020204" pitchFamily="34" charset="0"/>
              </a:rPr>
              <a:t>(</a:t>
            </a:r>
            <a:r>
              <a:rPr lang="en-GB" altLang="es-ES_tradnl" sz="2200" b="1" dirty="0">
                <a:solidFill>
                  <a:schemeClr val="accent2"/>
                </a:solidFill>
                <a:latin typeface="Arial" panose="020B0604020202020204" pitchFamily="34" charset="0"/>
                <a:cs typeface="Arial" panose="020B0604020202020204" pitchFamily="34" charset="0"/>
              </a:rPr>
              <a:t>11-13</a:t>
            </a:r>
            <a:r>
              <a:rPr lang="en-GB" altLang="es-ES_tradnl" sz="2200" b="1" baseline="30000" dirty="0">
                <a:solidFill>
                  <a:schemeClr val="accent2"/>
                </a:solidFill>
                <a:latin typeface="Arial" panose="020B0604020202020204" pitchFamily="34" charset="0"/>
                <a:cs typeface="Arial" panose="020B0604020202020204" pitchFamily="34" charset="0"/>
              </a:rPr>
              <a:t>th</a:t>
            </a:r>
            <a:r>
              <a:rPr lang="en-GB" altLang="es-ES_tradnl" sz="2200" b="1" dirty="0">
                <a:solidFill>
                  <a:schemeClr val="accent2"/>
                </a:solidFill>
                <a:latin typeface="Arial" panose="020B0604020202020204" pitchFamily="34" charset="0"/>
                <a:cs typeface="Arial" panose="020B0604020202020204" pitchFamily="34" charset="0"/>
              </a:rPr>
              <a:t> September 2024 </a:t>
            </a:r>
            <a:r>
              <a:rPr lang="en-GB" sz="2200" b="1" i="1" dirty="0">
                <a:solidFill>
                  <a:schemeClr val="accent2"/>
                </a:solidFill>
                <a:effectLst/>
                <a:latin typeface="Arial" panose="020B0604020202020204" pitchFamily="34" charset="0"/>
                <a:cs typeface="Arial" panose="020B0604020202020204" pitchFamily="34" charset="0"/>
              </a:rPr>
              <a:t>Pisa, Italy)</a:t>
            </a:r>
            <a:br>
              <a:rPr lang="en-GB" sz="1000" b="1" i="1" dirty="0">
                <a:solidFill>
                  <a:srgbClr val="B91E1E"/>
                </a:solidFill>
                <a:effectLst/>
                <a:latin typeface="Georgia" panose="02040502050405020303" pitchFamily="18" charset="0"/>
              </a:rPr>
            </a:br>
            <a:endParaRPr lang="en-GB" altLang="es-ES_tradnl" sz="2200" b="1" dirty="0">
              <a:solidFill>
                <a:srgbClr val="FF9900"/>
              </a:solidFill>
              <a:latin typeface="Arial" panose="020B0604020202020204" pitchFamily="34" charset="0"/>
              <a:cs typeface="Arial" panose="020B0604020202020204" pitchFamily="34" charset="0"/>
            </a:endParaRPr>
          </a:p>
        </p:txBody>
      </p:sp>
      <p:sp>
        <p:nvSpPr>
          <p:cNvPr id="11" name="Rectangle 3"/>
          <p:cNvSpPr>
            <a:spLocks noGrp="1" noChangeArrowheads="1"/>
          </p:cNvSpPr>
          <p:nvPr>
            <p:ph type="subTitle" idx="1"/>
          </p:nvPr>
        </p:nvSpPr>
        <p:spPr>
          <a:xfrm>
            <a:off x="990600" y="4796632"/>
            <a:ext cx="6400800" cy="1296988"/>
          </a:xfrm>
        </p:spPr>
        <p:txBody>
          <a:bodyPr>
            <a:noAutofit/>
          </a:bodyPr>
          <a:lstStyle/>
          <a:p>
            <a:pPr algn="l" eaLnBrk="1" hangingPunct="1">
              <a:lnSpc>
                <a:spcPct val="80000"/>
              </a:lnSpc>
              <a:spcBef>
                <a:spcPts val="0"/>
              </a:spcBef>
              <a:defRPr/>
            </a:pPr>
            <a:r>
              <a:rPr lang="es-ES" sz="1600" b="1" i="1" dirty="0">
                <a:cs typeface="+mn-cs"/>
              </a:rPr>
              <a:t>Manuel Acosta</a:t>
            </a:r>
          </a:p>
          <a:p>
            <a:pPr algn="l" eaLnBrk="1" hangingPunct="1">
              <a:lnSpc>
                <a:spcPct val="80000"/>
              </a:lnSpc>
              <a:spcBef>
                <a:spcPts val="0"/>
              </a:spcBef>
              <a:defRPr/>
            </a:pPr>
            <a:r>
              <a:rPr lang="es-ES" sz="1600" b="1" i="1" dirty="0">
                <a:cs typeface="+mn-cs"/>
              </a:rPr>
              <a:t>Daniel Coronado</a:t>
            </a:r>
          </a:p>
          <a:p>
            <a:pPr algn="l" eaLnBrk="1" hangingPunct="1">
              <a:lnSpc>
                <a:spcPct val="80000"/>
              </a:lnSpc>
              <a:spcBef>
                <a:spcPts val="0"/>
              </a:spcBef>
              <a:defRPr/>
            </a:pPr>
            <a:r>
              <a:rPr lang="es-ES" sz="1600" b="1" i="1" dirty="0">
                <a:cs typeface="+mn-cs"/>
              </a:rPr>
              <a:t>Esther Ferrándiz</a:t>
            </a:r>
          </a:p>
          <a:p>
            <a:pPr algn="l" eaLnBrk="1" hangingPunct="1">
              <a:lnSpc>
                <a:spcPct val="80000"/>
              </a:lnSpc>
              <a:spcBef>
                <a:spcPts val="0"/>
              </a:spcBef>
              <a:defRPr/>
            </a:pPr>
            <a:r>
              <a:rPr lang="es-ES" sz="1600" b="1" i="1" dirty="0"/>
              <a:t>Jennifer Medina</a:t>
            </a:r>
            <a:endParaRPr lang="es-ES" sz="1600" b="1" i="1" dirty="0">
              <a:cs typeface="+mn-cs"/>
            </a:endParaRPr>
          </a:p>
          <a:p>
            <a:pPr algn="l" eaLnBrk="1" hangingPunct="1">
              <a:lnSpc>
                <a:spcPct val="80000"/>
              </a:lnSpc>
              <a:spcBef>
                <a:spcPts val="0"/>
              </a:spcBef>
              <a:defRPr/>
            </a:pPr>
            <a:endParaRPr lang="es-ES" sz="1600" b="1" i="1" u="sng" dirty="0">
              <a:solidFill>
                <a:srgbClr val="008080"/>
              </a:solidFill>
            </a:endParaRPr>
          </a:p>
          <a:p>
            <a:pPr algn="l" eaLnBrk="1" hangingPunct="1">
              <a:lnSpc>
                <a:spcPct val="80000"/>
              </a:lnSpc>
              <a:spcBef>
                <a:spcPts val="0"/>
              </a:spcBef>
              <a:defRPr/>
            </a:pPr>
            <a:r>
              <a:rPr lang="es-ES" sz="1600" b="1" i="1" u="sng" dirty="0" err="1">
                <a:solidFill>
                  <a:srgbClr val="008080"/>
                </a:solidFill>
              </a:rPr>
              <a:t>University</a:t>
            </a:r>
            <a:r>
              <a:rPr lang="es-ES" sz="1600" b="1" i="1" u="sng" dirty="0">
                <a:solidFill>
                  <a:srgbClr val="008080"/>
                </a:solidFill>
              </a:rPr>
              <a:t> of </a:t>
            </a:r>
            <a:r>
              <a:rPr lang="es-ES" sz="1600" b="1" i="1" u="sng" dirty="0" err="1">
                <a:solidFill>
                  <a:srgbClr val="008080"/>
                </a:solidFill>
              </a:rPr>
              <a:t>Cadiz</a:t>
            </a:r>
            <a:r>
              <a:rPr lang="es-ES" sz="1600" b="1" i="1" u="sng" dirty="0">
                <a:solidFill>
                  <a:srgbClr val="008080"/>
                </a:solidFill>
              </a:rPr>
              <a:t> (</a:t>
            </a:r>
            <a:r>
              <a:rPr lang="es-ES" sz="1600" b="1" i="1" u="sng" dirty="0" err="1">
                <a:solidFill>
                  <a:srgbClr val="008080"/>
                </a:solidFill>
              </a:rPr>
              <a:t>Spain</a:t>
            </a:r>
            <a:r>
              <a:rPr lang="es-ES" sz="1600" b="1" i="1" u="sng" dirty="0">
                <a:solidFill>
                  <a:srgbClr val="008080"/>
                </a:solidFill>
              </a:rPr>
              <a:t>)</a:t>
            </a:r>
          </a:p>
        </p:txBody>
      </p:sp>
      <p:sp>
        <p:nvSpPr>
          <p:cNvPr id="6" name="Marcador de número de diapositiva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EBEFFDF7-8B12-6449-BE3F-06FD56113A3D}" type="slidenum">
              <a:rPr lang="es-ES" altLang="es-ES_tradnl" sz="1400"/>
              <a:pPr eaLnBrk="1" hangingPunct="1"/>
              <a:t>1</a:t>
            </a:fld>
            <a:endParaRPr lang="es-ES" altLang="es-ES_tradnl" sz="1400"/>
          </a:p>
        </p:txBody>
      </p:sp>
      <p:grpSp>
        <p:nvGrpSpPr>
          <p:cNvPr id="15363" name="Group 7"/>
          <p:cNvGrpSpPr>
            <a:grpSpLocks/>
          </p:cNvGrpSpPr>
          <p:nvPr/>
        </p:nvGrpSpPr>
        <p:grpSpPr bwMode="auto">
          <a:xfrm>
            <a:off x="0" y="476250"/>
            <a:ext cx="8388350" cy="977900"/>
            <a:chOff x="432" y="288"/>
            <a:chExt cx="5284" cy="616"/>
          </a:xfrm>
        </p:grpSpPr>
        <p:pic>
          <p:nvPicPr>
            <p:cNvPr id="15367" name="Picture 8" descr="LOGOU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 y="288"/>
              <a:ext cx="1344" cy="6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Line 9"/>
            <p:cNvSpPr>
              <a:spLocks noChangeShapeType="1"/>
            </p:cNvSpPr>
            <p:nvPr/>
          </p:nvSpPr>
          <p:spPr bwMode="auto">
            <a:xfrm flipV="1">
              <a:off x="1056" y="606"/>
              <a:ext cx="4660" cy="18"/>
            </a:xfrm>
            <a:prstGeom prst="line">
              <a:avLst/>
            </a:prstGeom>
            <a:noFill/>
            <a:ln w="12700">
              <a:solidFill>
                <a:srgbClr val="F0C77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s-ES">
                <a:ea typeface="ＭＳ Ｐゴシック" charset="0"/>
              </a:endParaRPr>
            </a:p>
          </p:txBody>
        </p:sp>
      </p:grpSp>
      <p:sp>
        <p:nvSpPr>
          <p:cNvPr id="15365" name="Line 34"/>
          <p:cNvSpPr>
            <a:spLocks noChangeShapeType="1"/>
          </p:cNvSpPr>
          <p:nvPr/>
        </p:nvSpPr>
        <p:spPr bwMode="auto">
          <a:xfrm flipV="1">
            <a:off x="107504" y="1556792"/>
            <a:ext cx="8712968" cy="4"/>
          </a:xfrm>
          <a:prstGeom prst="line">
            <a:avLst/>
          </a:prstGeom>
          <a:noFill/>
          <a:ln w="38100">
            <a:solidFill>
              <a:srgbClr val="FB842B"/>
            </a:solidFill>
            <a:round/>
            <a:headEnd/>
            <a:tailEnd/>
          </a:ln>
          <a:extLst>
            <a:ext uri="{909E8E84-426E-40dd-AFC4-6F175D3DCCD1}">
              <a14:hiddenFill xmlns:a14="http://schemas.microsoft.com/office/drawing/2010/main" xmlns="">
                <a:noFill/>
              </a14:hiddenFill>
            </a:ext>
          </a:extLst>
        </p:spPr>
        <p:txBody>
          <a:bodyPr/>
          <a:lstStyle/>
          <a:p>
            <a:endParaRPr lang="es-ES_tradnl"/>
          </a:p>
        </p:txBody>
      </p:sp>
      <p:sp>
        <p:nvSpPr>
          <p:cNvPr id="15366" name="Line 34"/>
          <p:cNvSpPr>
            <a:spLocks noChangeShapeType="1"/>
          </p:cNvSpPr>
          <p:nvPr/>
        </p:nvSpPr>
        <p:spPr bwMode="auto">
          <a:xfrm flipV="1">
            <a:off x="323529" y="4624020"/>
            <a:ext cx="8191821" cy="3"/>
          </a:xfrm>
          <a:prstGeom prst="line">
            <a:avLst/>
          </a:prstGeom>
          <a:noFill/>
          <a:ln w="38100">
            <a:solidFill>
              <a:srgbClr val="FB842B"/>
            </a:solidFill>
            <a:round/>
            <a:headEnd/>
            <a:tailEnd/>
          </a:ln>
          <a:extLst>
            <a:ext uri="{909E8E84-426E-40dd-AFC4-6F175D3DCCD1}">
              <a14:hiddenFill xmlns:a14="http://schemas.microsoft.com/office/drawing/2010/main" xmlns="">
                <a:noFill/>
              </a14:hiddenFill>
            </a:ext>
          </a:extLst>
        </p:spPr>
        <p:txBody>
          <a:bodyPr/>
          <a:lstStyle/>
          <a:p>
            <a:endParaRPr lang="es-ES_tradnl" dirty="0"/>
          </a:p>
        </p:txBody>
      </p:sp>
      <p:pic>
        <p:nvPicPr>
          <p:cNvPr id="2" name="Imagen 1">
            <a:extLst>
              <a:ext uri="{FF2B5EF4-FFF2-40B4-BE49-F238E27FC236}">
                <a16:creationId xmlns:a16="http://schemas.microsoft.com/office/drawing/2014/main" id="{A0CCFF7C-3C21-FFF8-74D9-AF6DAC7DF508}"/>
              </a:ext>
            </a:extLst>
          </p:cNvPr>
          <p:cNvPicPr>
            <a:picLocks noChangeAspect="1"/>
          </p:cNvPicPr>
          <p:nvPr/>
        </p:nvPicPr>
        <p:blipFill rotWithShape="1">
          <a:blip r:embed="rId4">
            <a:extLst>
              <a:ext uri="{28A0092B-C50C-407E-A947-70E740481C1C}">
                <a14:useLocalDpi xmlns:a14="http://schemas.microsoft.com/office/drawing/2010/main" val="0"/>
              </a:ext>
            </a:extLst>
          </a:blip>
          <a:srcRect l="8390" t="26234" r="8826" b="25379"/>
          <a:stretch/>
        </p:blipFill>
        <p:spPr bwMode="auto">
          <a:xfrm>
            <a:off x="4686300" y="614998"/>
            <a:ext cx="4088826" cy="76438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73415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BDE74B56-733D-7E43-BF47-2C5B1D5C0CF2}" type="slidenum">
              <a:rPr lang="es-ES" altLang="es-ES_tradnl" sz="1400"/>
              <a:pPr eaLnBrk="1" hangingPunct="1"/>
              <a:t>10</a:t>
            </a:fld>
            <a:endParaRPr lang="es-ES" altLang="es-ES_tradnl" sz="1400"/>
          </a:p>
        </p:txBody>
      </p:sp>
      <p:sp>
        <p:nvSpPr>
          <p:cNvPr id="23554" name="CuadroTexto 1"/>
          <p:cNvSpPr txBox="1">
            <a:spLocks noChangeArrowheads="1"/>
          </p:cNvSpPr>
          <p:nvPr/>
        </p:nvSpPr>
        <p:spPr bwMode="auto">
          <a:xfrm>
            <a:off x="251520" y="136524"/>
            <a:ext cx="8460940" cy="11079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712788" indent="-357188" eaLnBrk="0" hangingPunct="0">
              <a:defRPr sz="2400">
                <a:solidFill>
                  <a:schemeClr val="tx1"/>
                </a:solidFill>
                <a:latin typeface="Arial" charset="0"/>
                <a:ea typeface="ＭＳ Ｐゴシック" charset="-128"/>
              </a:defRPr>
            </a:lvl2pPr>
            <a:lvl3pPr marL="1112838" indent="-357188"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just"/>
            <a:r>
              <a:rPr lang="en-GB" altLang="es-ES_tradnl" sz="2800" b="1" dirty="0">
                <a:solidFill>
                  <a:srgbClr val="008080"/>
                </a:solidFill>
              </a:rPr>
              <a:t>5. Conclusions</a:t>
            </a:r>
          </a:p>
          <a:p>
            <a:pPr algn="just"/>
            <a:endParaRPr lang="en-GB" altLang="es-ES_tradnl" sz="2000" dirty="0"/>
          </a:p>
          <a:p>
            <a:pPr marL="285750" indent="-285750" algn="just" eaLnBrk="1" hangingPunct="1">
              <a:buFont typeface="Arial" panose="020B0604020202020204" pitchFamily="34" charset="0"/>
              <a:buChar char="•"/>
            </a:pPr>
            <a:endParaRPr lang="en-GB" altLang="es-ES_tradnl" sz="1800" dirty="0"/>
          </a:p>
        </p:txBody>
      </p:sp>
      <p:sp>
        <p:nvSpPr>
          <p:cNvPr id="2" name="Marcador de número de diapositiva 3">
            <a:extLst>
              <a:ext uri="{FF2B5EF4-FFF2-40B4-BE49-F238E27FC236}">
                <a16:creationId xmlns:a16="http://schemas.microsoft.com/office/drawing/2014/main" id="{747F657A-74C4-7AA6-2C17-D4CE38C66B4C}"/>
              </a:ext>
            </a:extLst>
          </p:cNvPr>
          <p:cNvSpPr txBox="1">
            <a:spLocks/>
          </p:cNvSpPr>
          <p:nvPr/>
        </p:nvSpPr>
        <p:spPr>
          <a:xfrm>
            <a:off x="6457950" y="6356351"/>
            <a:ext cx="2057400" cy="365125"/>
          </a:xfrm>
          <a:prstGeom prst="rect">
            <a:avLst/>
          </a:prstGeom>
        </p:spPr>
        <p:txBody>
          <a:bodyPr vert="horz" lIns="91440" tIns="45720" rIns="91440" bIns="45720" rtlCol="0" anchor="ctr"/>
          <a:lstStyle>
            <a:defPPr>
              <a:defRPr lang="es-ES"/>
            </a:defPPr>
            <a:lvl1pPr algn="r" rtl="0" fontAlgn="base">
              <a:spcBef>
                <a:spcPct val="0"/>
              </a:spcBef>
              <a:spcAft>
                <a:spcPct val="0"/>
              </a:spcAft>
              <a:defRPr sz="900" kern="1200">
                <a:solidFill>
                  <a:schemeClr val="tx1">
                    <a:tint val="75000"/>
                  </a:schemeClr>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fld id="{4D192F0F-484F-9544-9250-D8AB8176E196}" type="slidenum">
              <a:rPr lang="es-ES" altLang="es-ES_tradnl" smtClean="0"/>
              <a:pPr/>
              <a:t>10</a:t>
            </a:fld>
            <a:endParaRPr lang="es-ES" altLang="es-ES_tradnl"/>
          </a:p>
        </p:txBody>
      </p:sp>
      <p:sp>
        <p:nvSpPr>
          <p:cNvPr id="28" name="CuadroTexto 27">
            <a:extLst>
              <a:ext uri="{FF2B5EF4-FFF2-40B4-BE49-F238E27FC236}">
                <a16:creationId xmlns:a16="http://schemas.microsoft.com/office/drawing/2014/main" id="{75591F72-83DE-113F-62EA-AABCF4C7F4CA}"/>
              </a:ext>
            </a:extLst>
          </p:cNvPr>
          <p:cNvSpPr txBox="1"/>
          <p:nvPr/>
        </p:nvSpPr>
        <p:spPr>
          <a:xfrm>
            <a:off x="232840" y="690522"/>
            <a:ext cx="8784976" cy="4801314"/>
          </a:xfrm>
          <a:prstGeom prst="rect">
            <a:avLst/>
          </a:prstGeom>
          <a:noFill/>
        </p:spPr>
        <p:txBody>
          <a:bodyPr wrap="square">
            <a:spAutoFit/>
          </a:bodyPr>
          <a:lstStyle/>
          <a:p>
            <a:pPr marL="285750" indent="-285750" algn="just">
              <a:buFontTx/>
              <a:buChar char="-"/>
            </a:pPr>
            <a:r>
              <a:rPr lang="en-GB" b="0" i="0" dirty="0">
                <a:solidFill>
                  <a:srgbClr val="000000"/>
                </a:solidFill>
                <a:effectLst/>
                <a:highlight>
                  <a:srgbClr val="FFFFFF"/>
                </a:highlight>
                <a:latin typeface="Arial" panose="020B0604020202020204" pitchFamily="34" charset="0"/>
              </a:rPr>
              <a:t>The use of internal energy eco-tech knowledge</a:t>
            </a:r>
            <a:r>
              <a:rPr lang="en-GB" dirty="0">
                <a:solidFill>
                  <a:srgbClr val="000000"/>
                </a:solidFill>
                <a:highlight>
                  <a:srgbClr val="FFFFFF"/>
                </a:highlight>
                <a:latin typeface="Arial" panose="020B0604020202020204" pitchFamily="34" charset="0"/>
              </a:rPr>
              <a:t> does not affect</a:t>
            </a:r>
            <a:r>
              <a:rPr lang="en-GB" b="0" i="0" dirty="0">
                <a:solidFill>
                  <a:srgbClr val="000000"/>
                </a:solidFill>
                <a:effectLst/>
                <a:highlight>
                  <a:srgbClr val="FFFFFF"/>
                </a:highlight>
                <a:latin typeface="Arial" panose="020B0604020202020204" pitchFamily="34" charset="0"/>
              </a:rPr>
              <a:t> CO2 emissions</a:t>
            </a:r>
            <a:r>
              <a:rPr lang="en-GB" dirty="0">
                <a:solidFill>
                  <a:srgbClr val="000000"/>
                </a:solidFill>
                <a:highlight>
                  <a:srgbClr val="FFFFFF"/>
                </a:highlight>
                <a:latin typeface="Arial" panose="020B0604020202020204" pitchFamily="34" charset="0"/>
              </a:rPr>
              <a:t>, but external eco-tech knowledge spillovers decreases emissions (both national and international). (H1 not supported; H2,H3 supported).</a:t>
            </a:r>
            <a:endParaRPr lang="en-GB" b="0" i="0" dirty="0">
              <a:solidFill>
                <a:srgbClr val="000000"/>
              </a:solidFill>
              <a:effectLst/>
              <a:highlight>
                <a:srgbClr val="FFFFFF"/>
              </a:highlight>
              <a:latin typeface="Arial" panose="020B0604020202020204" pitchFamily="34" charset="0"/>
            </a:endParaRPr>
          </a:p>
          <a:p>
            <a:pPr algn="just"/>
            <a:endParaRPr lang="en-GB" b="0" i="0" dirty="0">
              <a:solidFill>
                <a:srgbClr val="000000"/>
              </a:solidFill>
              <a:effectLst/>
              <a:highlight>
                <a:srgbClr val="FFFFFF"/>
              </a:highlight>
              <a:latin typeface="Arial" panose="020B0604020202020204" pitchFamily="34" charset="0"/>
            </a:endParaRPr>
          </a:p>
          <a:p>
            <a:pPr marL="285750" indent="-285750" algn="just">
              <a:buFontTx/>
              <a:buChar char="-"/>
            </a:pPr>
            <a:r>
              <a:rPr lang="en-GB" b="0" i="0" dirty="0">
                <a:solidFill>
                  <a:srgbClr val="000000"/>
                </a:solidFill>
                <a:effectLst/>
                <a:highlight>
                  <a:srgbClr val="FFFFFF"/>
                </a:highlight>
                <a:latin typeface="Arial" panose="020B0604020202020204" pitchFamily="34" charset="0"/>
              </a:rPr>
              <a:t>The size of the effect of external spillovers is similar between digital and non digital eco-tech, although the impact is slightly lowe</a:t>
            </a:r>
            <a:r>
              <a:rPr lang="en-GB" dirty="0">
                <a:solidFill>
                  <a:srgbClr val="000000"/>
                </a:solidFill>
                <a:highlight>
                  <a:srgbClr val="FFFFFF"/>
                </a:highlight>
                <a:latin typeface="Arial" panose="020B0604020202020204" pitchFamily="34" charset="0"/>
              </a:rPr>
              <a:t>r for the former.</a:t>
            </a:r>
          </a:p>
          <a:p>
            <a:pPr algn="just"/>
            <a:endParaRPr lang="en-GB" dirty="0">
              <a:solidFill>
                <a:srgbClr val="000000"/>
              </a:solidFill>
              <a:highlight>
                <a:srgbClr val="FFFFFF"/>
              </a:highlight>
              <a:latin typeface="Arial" panose="020B0604020202020204" pitchFamily="34" charset="0"/>
            </a:endParaRPr>
          </a:p>
          <a:p>
            <a:pPr marL="285750" indent="-285750" algn="just">
              <a:buFontTx/>
              <a:buChar char="-"/>
            </a:pPr>
            <a:r>
              <a:rPr lang="en-GB" dirty="0">
                <a:solidFill>
                  <a:srgbClr val="000000"/>
                </a:solidFill>
                <a:highlight>
                  <a:srgbClr val="FFFFFF"/>
                </a:highlight>
                <a:latin typeface="Arial" panose="020B0604020202020204" pitchFamily="34" charset="0"/>
              </a:rPr>
              <a:t>S</a:t>
            </a:r>
            <a:r>
              <a:rPr lang="en-GB" b="0" i="0" dirty="0">
                <a:effectLst/>
                <a:highlight>
                  <a:srgbClr val="FFFFFF"/>
                </a:highlight>
                <a:latin typeface="Arial" panose="020B0604020202020204" pitchFamily="34" charset="0"/>
              </a:rPr>
              <a:t>pecialisation in digital energy eco-technologies in</a:t>
            </a:r>
            <a:r>
              <a:rPr lang="en-GB" dirty="0">
                <a:highlight>
                  <a:srgbClr val="FFFFFF"/>
                </a:highlight>
                <a:latin typeface="Arial" panose="020B0604020202020204" pitchFamily="34" charset="0"/>
              </a:rPr>
              <a:t>crease CO2 emissions (H4 supported). </a:t>
            </a:r>
          </a:p>
          <a:p>
            <a:pPr marL="285750" indent="-285750" algn="just">
              <a:buFontTx/>
              <a:buChar char="-"/>
            </a:pPr>
            <a:endParaRPr lang="en-GB" dirty="0">
              <a:highlight>
                <a:srgbClr val="FFFFFF"/>
              </a:highlight>
              <a:latin typeface="Arial" panose="020B0604020202020204" pitchFamily="34" charset="0"/>
            </a:endParaRPr>
          </a:p>
          <a:p>
            <a:pPr marL="285750" indent="-285750" algn="just">
              <a:buFontTx/>
              <a:buChar char="-"/>
            </a:pPr>
            <a:r>
              <a:rPr lang="en-GB" dirty="0">
                <a:highlight>
                  <a:srgbClr val="FFFFFF"/>
                </a:highlight>
                <a:latin typeface="Arial" panose="020B0604020202020204" pitchFamily="34" charset="0"/>
              </a:rPr>
              <a:t>GDP growth does not affect CO2 emissions (maybe because using total GDP growth instead of industrial GDP growth?)</a:t>
            </a:r>
          </a:p>
          <a:p>
            <a:pPr marL="285750" indent="-285750" algn="just">
              <a:buFontTx/>
              <a:buChar char="-"/>
            </a:pPr>
            <a:endParaRPr lang="en-GB" dirty="0">
              <a:solidFill>
                <a:srgbClr val="000000"/>
              </a:solidFill>
              <a:highlight>
                <a:srgbClr val="FFFFFF"/>
              </a:highlight>
              <a:latin typeface="Arial" panose="020B0604020202020204" pitchFamily="34" charset="0"/>
            </a:endParaRPr>
          </a:p>
          <a:p>
            <a:pPr marL="285750" indent="-285750" algn="just">
              <a:buFontTx/>
              <a:buChar char="-"/>
            </a:pPr>
            <a:r>
              <a:rPr lang="en-GB" dirty="0">
                <a:solidFill>
                  <a:srgbClr val="000000"/>
                </a:solidFill>
                <a:highlight>
                  <a:srgbClr val="FFFFFF"/>
                </a:highlight>
                <a:latin typeface="Arial" panose="020B0604020202020204" pitchFamily="34" charset="0"/>
              </a:rPr>
              <a:t>Renewable energy consumption reduces emissions and the industry share in the regional GVA increases emissions. Expected.</a:t>
            </a:r>
          </a:p>
          <a:p>
            <a:pPr algn="just"/>
            <a:endParaRPr lang="en-GB" dirty="0">
              <a:solidFill>
                <a:srgbClr val="000000"/>
              </a:solidFill>
              <a:highlight>
                <a:srgbClr val="FFFFFF"/>
              </a:highlight>
              <a:latin typeface="Arial" panose="020B0604020202020204" pitchFamily="34" charset="0"/>
            </a:endParaRPr>
          </a:p>
          <a:p>
            <a:pPr marL="285750" indent="-285750" algn="just">
              <a:buFontTx/>
              <a:buChar char="-"/>
            </a:pPr>
            <a:r>
              <a:rPr lang="en-GB" b="0" i="0" dirty="0">
                <a:solidFill>
                  <a:srgbClr val="000000"/>
                </a:solidFill>
                <a:effectLst/>
                <a:highlight>
                  <a:srgbClr val="FFFFFF"/>
                </a:highlight>
                <a:latin typeface="Arial" panose="020B0604020202020204" pitchFamily="34" charset="0"/>
              </a:rPr>
              <a:t>Policy stringency reduces</a:t>
            </a:r>
            <a:r>
              <a:rPr lang="en-GB" dirty="0">
                <a:solidFill>
                  <a:srgbClr val="000000"/>
                </a:solidFill>
                <a:highlight>
                  <a:srgbClr val="FFFFFF"/>
                </a:highlight>
                <a:latin typeface="Arial" panose="020B0604020202020204" pitchFamily="34" charset="0"/>
              </a:rPr>
              <a:t> CO2 emissions, although the effect is U-shaped. </a:t>
            </a:r>
          </a:p>
        </p:txBody>
      </p:sp>
    </p:spTree>
    <p:extLst>
      <p:ext uri="{BB962C8B-B14F-4D97-AF65-F5344CB8AC3E}">
        <p14:creationId xmlns:p14="http://schemas.microsoft.com/office/powerpoint/2010/main" val="615996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BDE74B56-733D-7E43-BF47-2C5B1D5C0CF2}" type="slidenum">
              <a:rPr lang="es-ES" altLang="es-ES_tradnl" sz="1400"/>
              <a:pPr eaLnBrk="1" hangingPunct="1"/>
              <a:t>11</a:t>
            </a:fld>
            <a:endParaRPr lang="es-ES" altLang="es-ES_tradnl" sz="1400"/>
          </a:p>
        </p:txBody>
      </p:sp>
      <p:sp>
        <p:nvSpPr>
          <p:cNvPr id="23554" name="CuadroTexto 1"/>
          <p:cNvSpPr txBox="1">
            <a:spLocks noChangeArrowheads="1"/>
          </p:cNvSpPr>
          <p:nvPr/>
        </p:nvSpPr>
        <p:spPr bwMode="auto">
          <a:xfrm>
            <a:off x="269268" y="136524"/>
            <a:ext cx="8605464" cy="64633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712788" indent="-357188" eaLnBrk="0" hangingPunct="0">
              <a:defRPr sz="2400">
                <a:solidFill>
                  <a:schemeClr val="tx1"/>
                </a:solidFill>
                <a:latin typeface="Arial" charset="0"/>
                <a:ea typeface="ＭＳ Ｐゴシック" charset="-128"/>
              </a:defRPr>
            </a:lvl2pPr>
            <a:lvl3pPr marL="1112838" indent="-357188"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just" eaLnBrk="1" hangingPunct="1"/>
            <a:r>
              <a:rPr lang="en-GB" altLang="es-ES_tradnl" sz="1800" b="1" dirty="0"/>
              <a:t>Policy implications</a:t>
            </a:r>
          </a:p>
          <a:p>
            <a:pPr algn="just" eaLnBrk="1" hangingPunct="1"/>
            <a:endParaRPr lang="en-GB" altLang="es-ES_tradnl" sz="1800" dirty="0"/>
          </a:p>
          <a:p>
            <a:pPr marL="342900" indent="-342900" algn="just" eaLnBrk="1" hangingPunct="1">
              <a:buFont typeface="Wingdings" pitchFamily="2" charset="2"/>
              <a:buChar char="§"/>
            </a:pPr>
            <a:r>
              <a:rPr lang="en-GB" altLang="es-ES_tradnl" sz="1800" dirty="0"/>
              <a:t>Since the use of external knowledge (national and international) is crucial for reducing emissions, we derive two implications:</a:t>
            </a:r>
          </a:p>
          <a:p>
            <a:pPr marL="342900" indent="-342900" algn="just" eaLnBrk="1" hangingPunct="1">
              <a:buFont typeface="Wingdings" pitchFamily="2" charset="2"/>
              <a:buChar char="§"/>
            </a:pPr>
            <a:endParaRPr lang="en-GB" altLang="es-ES_tradnl" sz="1800" dirty="0"/>
          </a:p>
          <a:p>
            <a:pPr marL="928688" indent="-342900" algn="just" eaLnBrk="1" hangingPunct="1">
              <a:buFont typeface="+mj-lt"/>
              <a:buAutoNum type="arabicParenR"/>
            </a:pPr>
            <a:r>
              <a:rPr lang="en-GB" altLang="es-ES_tradnl" sz="1800" dirty="0"/>
              <a:t>Increasing national and international stocks, which could demand a joint effort involving policies and instruments developed by countries and EU governments.</a:t>
            </a:r>
          </a:p>
          <a:p>
            <a:pPr marL="928688" indent="-342900" algn="just" eaLnBrk="1" hangingPunct="1">
              <a:buFont typeface="+mj-lt"/>
              <a:buAutoNum type="arabicParenR"/>
            </a:pPr>
            <a:endParaRPr lang="en-GB" altLang="es-ES_tradnl" sz="1800" dirty="0"/>
          </a:p>
          <a:p>
            <a:pPr marL="928688" indent="-342900" algn="just" eaLnBrk="1" hangingPunct="1">
              <a:buFont typeface="+mj-lt"/>
              <a:buAutoNum type="arabicParenR"/>
            </a:pPr>
            <a:r>
              <a:rPr lang="en-GB" altLang="es-ES_tradnl" sz="1800" dirty="0"/>
              <a:t>Improving accessibility to external knowledge pools. For example, by enhancing researchers mobility and collaboration.</a:t>
            </a:r>
          </a:p>
          <a:p>
            <a:pPr marL="342900" indent="-342900" algn="just" eaLnBrk="1" hangingPunct="1">
              <a:buFont typeface="+mj-lt"/>
              <a:buAutoNum type="arabicParenR"/>
            </a:pPr>
            <a:endParaRPr lang="en-GB" altLang="es-ES_tradnl" sz="1800" dirty="0"/>
          </a:p>
          <a:p>
            <a:pPr marL="342900" indent="-342900" algn="just" eaLnBrk="1" hangingPunct="1">
              <a:buFont typeface="Wingdings" pitchFamily="2" charset="2"/>
              <a:buChar char="§"/>
            </a:pPr>
            <a:r>
              <a:rPr lang="en-GB" altLang="es-ES_tradnl" sz="1800" dirty="0"/>
              <a:t>For now, the potential of the digital technologies to decrease CO2 emissions has not been unlocked and our results suggest that their environmental costs still exceed their benefits in terms of CO2 emissions. </a:t>
            </a:r>
          </a:p>
          <a:p>
            <a:pPr marL="342900" indent="-342900" algn="just" eaLnBrk="1" hangingPunct="1">
              <a:buFont typeface="Wingdings" pitchFamily="2" charset="2"/>
              <a:buChar char="§"/>
            </a:pPr>
            <a:endParaRPr lang="en-GB" altLang="es-ES_tradnl" sz="1800" dirty="0"/>
          </a:p>
          <a:p>
            <a:pPr marL="342900" indent="-342900" algn="just" eaLnBrk="1" hangingPunct="1">
              <a:buFont typeface="Wingdings" pitchFamily="2" charset="2"/>
              <a:buChar char="§"/>
            </a:pPr>
            <a:r>
              <a:rPr lang="en-GB" altLang="es-ES_tradnl" sz="1800" dirty="0"/>
              <a:t>Keep fostering renewable energy consumption.</a:t>
            </a:r>
          </a:p>
          <a:p>
            <a:pPr marL="342900" indent="-342900" algn="just" eaLnBrk="1" hangingPunct="1">
              <a:buFont typeface="Wingdings" pitchFamily="2" charset="2"/>
              <a:buChar char="§"/>
            </a:pPr>
            <a:r>
              <a:rPr lang="en-GB" altLang="es-ES_tradnl" sz="1800" dirty="0"/>
              <a:t>Implement stringent environmental policies, but only up to a certain point.</a:t>
            </a:r>
          </a:p>
          <a:p>
            <a:pPr algn="just" eaLnBrk="1" hangingPunct="1"/>
            <a:endParaRPr lang="en-GB" altLang="es-ES_tradnl" sz="1800" dirty="0"/>
          </a:p>
          <a:p>
            <a:pPr algn="just" eaLnBrk="1" hangingPunct="1"/>
            <a:r>
              <a:rPr lang="en-GB" altLang="es-ES_tradnl" sz="1800" b="1" dirty="0"/>
              <a:t>Limitations and extensions</a:t>
            </a:r>
          </a:p>
          <a:p>
            <a:pPr algn="just" eaLnBrk="1" hangingPunct="1"/>
            <a:endParaRPr lang="en-GB" altLang="es-ES_tradnl" sz="1800" dirty="0"/>
          </a:p>
          <a:p>
            <a:pPr algn="just" eaLnBrk="1" hangingPunct="1"/>
            <a:r>
              <a:rPr lang="en-GB" altLang="es-ES_tradnl" sz="1800" dirty="0"/>
              <a:t>-Replace GDP growth by industrial GDP growth in our models.</a:t>
            </a:r>
          </a:p>
          <a:p>
            <a:pPr algn="just" eaLnBrk="1" hangingPunct="1"/>
            <a:r>
              <a:rPr lang="en-GB" altLang="es-ES_tradnl" sz="1800" dirty="0"/>
              <a:t>-Endogeneity?</a:t>
            </a:r>
          </a:p>
        </p:txBody>
      </p:sp>
    </p:spTree>
    <p:extLst>
      <p:ext uri="{BB962C8B-B14F-4D97-AF65-F5344CB8AC3E}">
        <p14:creationId xmlns:p14="http://schemas.microsoft.com/office/powerpoint/2010/main" val="603540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5"/>
          <p:cNvSpPr txBox="1">
            <a:spLocks noGrp="1"/>
          </p:cNvSpPr>
          <p:nvPr/>
        </p:nvSpPr>
        <p:spPr bwMode="auto">
          <a:xfrm>
            <a:off x="6553200" y="6245225"/>
            <a:ext cx="2133600" cy="476250"/>
          </a:xfrm>
          <a:prstGeom prst="rect">
            <a:avLst/>
          </a:prstGeom>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fld id="{71EFF31C-CF40-F34D-89E7-862D977FC749}" type="slidenum">
              <a:rPr lang="es-ES" altLang="es-ES_tradnl" sz="1400"/>
              <a:pPr algn="r" eaLnBrk="1" hangingPunct="1"/>
              <a:t>12</a:t>
            </a:fld>
            <a:endParaRPr lang="es-ES" altLang="es-ES_tradnl" sz="1400"/>
          </a:p>
        </p:txBody>
      </p:sp>
      <p:pic>
        <p:nvPicPr>
          <p:cNvPr id="44034" name="Imagen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96246" y="2148187"/>
            <a:ext cx="1079500" cy="14331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4035" name="CuadroTexto 1"/>
          <p:cNvSpPr txBox="1">
            <a:spLocks noChangeArrowheads="1"/>
          </p:cNvSpPr>
          <p:nvPr/>
        </p:nvSpPr>
        <p:spPr bwMode="auto">
          <a:xfrm>
            <a:off x="2627313" y="1341438"/>
            <a:ext cx="3960812"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GB" altLang="es-ES_tradnl" sz="2800" dirty="0">
                <a:solidFill>
                  <a:srgbClr val="008080"/>
                </a:solidFill>
              </a:rPr>
              <a:t>Many thanks</a:t>
            </a:r>
          </a:p>
        </p:txBody>
      </p:sp>
      <p:sp>
        <p:nvSpPr>
          <p:cNvPr id="4" name="CuadroTexto 3">
            <a:extLst>
              <a:ext uri="{FF2B5EF4-FFF2-40B4-BE49-F238E27FC236}">
                <a16:creationId xmlns:a16="http://schemas.microsoft.com/office/drawing/2014/main" id="{D14B2A04-83C8-681F-E672-82FFF736102E}"/>
              </a:ext>
            </a:extLst>
          </p:cNvPr>
          <p:cNvSpPr txBox="1"/>
          <p:nvPr/>
        </p:nvSpPr>
        <p:spPr>
          <a:xfrm>
            <a:off x="975985" y="5206077"/>
            <a:ext cx="7704856" cy="830997"/>
          </a:xfrm>
          <a:prstGeom prst="rect">
            <a:avLst/>
          </a:prstGeom>
          <a:noFill/>
        </p:spPr>
        <p:txBody>
          <a:bodyPr wrap="square">
            <a:spAutoFit/>
          </a:bodyPr>
          <a:lstStyle/>
          <a:p>
            <a:r>
              <a:rPr lang="es-ES" sz="1600" b="1" i="0" dirty="0" err="1">
                <a:solidFill>
                  <a:srgbClr val="000000"/>
                </a:solidFill>
                <a:effectLst/>
                <a:highlight>
                  <a:srgbClr val="FFFFFF"/>
                </a:highlight>
                <a:latin typeface="Arial" panose="020B0604020202020204" pitchFamily="34" charset="0"/>
              </a:rPr>
              <a:t>Funding</a:t>
            </a:r>
            <a:r>
              <a:rPr lang="es-ES" sz="1600" b="0" i="0" dirty="0">
                <a:solidFill>
                  <a:srgbClr val="000000"/>
                </a:solidFill>
                <a:effectLst/>
                <a:highlight>
                  <a:srgbClr val="FFFFFF"/>
                </a:highlight>
                <a:latin typeface="Arial" panose="020B0604020202020204" pitchFamily="34" charset="0"/>
              </a:rPr>
              <a:t>: </a:t>
            </a:r>
            <a:r>
              <a:rPr lang="es-ES" sz="1600" b="0" i="0" dirty="0" err="1">
                <a:solidFill>
                  <a:srgbClr val="000000"/>
                </a:solidFill>
                <a:effectLst/>
                <a:highlight>
                  <a:srgbClr val="FFFFFF"/>
                </a:highlight>
                <a:latin typeface="Arial" panose="020B0604020202020204" pitchFamily="34" charset="0"/>
              </a:rPr>
              <a:t>This</a:t>
            </a:r>
            <a:r>
              <a:rPr lang="es-ES" sz="1600" b="0" i="0" dirty="0">
                <a:solidFill>
                  <a:srgbClr val="000000"/>
                </a:solidFill>
                <a:effectLst/>
                <a:highlight>
                  <a:srgbClr val="FFFFFF"/>
                </a:highlight>
                <a:latin typeface="Arial" panose="020B0604020202020204" pitchFamily="34" charset="0"/>
              </a:rPr>
              <a:t> </a:t>
            </a:r>
            <a:r>
              <a:rPr lang="es-ES" sz="1600" b="0" i="0" dirty="0" err="1">
                <a:solidFill>
                  <a:srgbClr val="000000"/>
                </a:solidFill>
                <a:effectLst/>
                <a:highlight>
                  <a:srgbClr val="FFFFFF"/>
                </a:highlight>
                <a:latin typeface="Arial" panose="020B0604020202020204" pitchFamily="34" charset="0"/>
              </a:rPr>
              <a:t>research</a:t>
            </a:r>
            <a:r>
              <a:rPr lang="es-ES" sz="1600" b="0" i="0" dirty="0">
                <a:solidFill>
                  <a:srgbClr val="000000"/>
                </a:solidFill>
                <a:effectLst/>
                <a:highlight>
                  <a:srgbClr val="FFFFFF"/>
                </a:highlight>
                <a:latin typeface="Arial" panose="020B0604020202020204" pitchFamily="34" charset="0"/>
              </a:rPr>
              <a:t> </a:t>
            </a:r>
            <a:r>
              <a:rPr lang="es-ES" sz="1600" b="0" i="0" dirty="0" err="1">
                <a:solidFill>
                  <a:srgbClr val="000000"/>
                </a:solidFill>
                <a:effectLst/>
                <a:highlight>
                  <a:srgbClr val="FFFFFF"/>
                </a:highlight>
                <a:latin typeface="Arial" panose="020B0604020202020204" pitchFamily="34" charset="0"/>
              </a:rPr>
              <a:t>is</a:t>
            </a:r>
            <a:r>
              <a:rPr lang="es-ES" sz="1600" b="0" i="0" dirty="0">
                <a:solidFill>
                  <a:srgbClr val="000000"/>
                </a:solidFill>
                <a:effectLst/>
                <a:highlight>
                  <a:srgbClr val="FFFFFF"/>
                </a:highlight>
                <a:latin typeface="Arial" panose="020B0604020202020204" pitchFamily="34" charset="0"/>
              </a:rPr>
              <a:t> </a:t>
            </a:r>
            <a:r>
              <a:rPr lang="es-ES" sz="1600" b="0" i="0" dirty="0" err="1">
                <a:solidFill>
                  <a:srgbClr val="000000"/>
                </a:solidFill>
                <a:effectLst/>
                <a:highlight>
                  <a:srgbClr val="FFFFFF"/>
                </a:highlight>
                <a:latin typeface="Arial" panose="020B0604020202020204" pitchFamily="34" charset="0"/>
              </a:rPr>
              <a:t>part</a:t>
            </a:r>
            <a:r>
              <a:rPr lang="es-ES" sz="1600" b="0" i="0" dirty="0">
                <a:solidFill>
                  <a:srgbClr val="000000"/>
                </a:solidFill>
                <a:effectLst/>
                <a:highlight>
                  <a:srgbClr val="FFFFFF"/>
                </a:highlight>
                <a:latin typeface="Arial" panose="020B0604020202020204" pitchFamily="34" charset="0"/>
              </a:rPr>
              <a:t> </a:t>
            </a:r>
            <a:r>
              <a:rPr lang="es-ES" sz="1600" b="0" i="0" dirty="0" err="1">
                <a:solidFill>
                  <a:srgbClr val="000000"/>
                </a:solidFill>
                <a:effectLst/>
                <a:highlight>
                  <a:srgbClr val="FFFFFF"/>
                </a:highlight>
                <a:latin typeface="Arial" panose="020B0604020202020204" pitchFamily="34" charset="0"/>
              </a:rPr>
              <a:t>of</a:t>
            </a:r>
            <a:r>
              <a:rPr lang="es-ES" sz="1600" b="0" i="0" dirty="0">
                <a:solidFill>
                  <a:srgbClr val="000000"/>
                </a:solidFill>
                <a:effectLst/>
                <a:highlight>
                  <a:srgbClr val="FFFFFF"/>
                </a:highlight>
                <a:latin typeface="Arial" panose="020B0604020202020204" pitchFamily="34" charset="0"/>
              </a:rPr>
              <a:t> </a:t>
            </a:r>
            <a:r>
              <a:rPr lang="es-ES" sz="1600" b="0" i="0" dirty="0" err="1">
                <a:solidFill>
                  <a:srgbClr val="000000"/>
                </a:solidFill>
                <a:effectLst/>
                <a:highlight>
                  <a:srgbClr val="FFFFFF"/>
                </a:highlight>
                <a:latin typeface="Arial" panose="020B0604020202020204" pitchFamily="34" charset="0"/>
              </a:rPr>
              <a:t>the</a:t>
            </a:r>
            <a:r>
              <a:rPr lang="es-ES" sz="1600" b="0" i="0" dirty="0">
                <a:solidFill>
                  <a:srgbClr val="000000"/>
                </a:solidFill>
                <a:effectLst/>
                <a:highlight>
                  <a:srgbClr val="FFFFFF"/>
                </a:highlight>
                <a:latin typeface="Arial" panose="020B0604020202020204" pitchFamily="34" charset="0"/>
              </a:rPr>
              <a:t> R&amp;D </a:t>
            </a:r>
            <a:r>
              <a:rPr lang="es-ES" sz="1600" b="0" i="0" dirty="0" err="1">
                <a:solidFill>
                  <a:srgbClr val="000000"/>
                </a:solidFill>
                <a:effectLst/>
                <a:highlight>
                  <a:srgbClr val="FFFFFF"/>
                </a:highlight>
                <a:latin typeface="Arial" panose="020B0604020202020204" pitchFamily="34" charset="0"/>
              </a:rPr>
              <a:t>project</a:t>
            </a:r>
            <a:r>
              <a:rPr lang="es-ES" sz="1600" b="0" i="0" dirty="0">
                <a:solidFill>
                  <a:srgbClr val="000000"/>
                </a:solidFill>
                <a:effectLst/>
                <a:highlight>
                  <a:srgbClr val="FFFFFF"/>
                </a:highlight>
                <a:latin typeface="Arial" panose="020B0604020202020204" pitchFamily="34" charset="0"/>
              </a:rPr>
              <a:t> TED2021-131181B-I00 </a:t>
            </a:r>
            <a:r>
              <a:rPr lang="es-ES" sz="1600" b="0" i="0" dirty="0" err="1">
                <a:solidFill>
                  <a:srgbClr val="000000"/>
                </a:solidFill>
                <a:effectLst/>
                <a:highlight>
                  <a:srgbClr val="FFFFFF"/>
                </a:highlight>
                <a:latin typeface="Arial" panose="020B0604020202020204" pitchFamily="34" charset="0"/>
              </a:rPr>
              <a:t>funded</a:t>
            </a:r>
            <a:r>
              <a:rPr lang="es-ES" sz="1600" b="0" i="0" dirty="0">
                <a:solidFill>
                  <a:srgbClr val="000000"/>
                </a:solidFill>
                <a:effectLst/>
                <a:highlight>
                  <a:srgbClr val="FFFFFF"/>
                </a:highlight>
                <a:latin typeface="Arial" panose="020B0604020202020204" pitchFamily="34" charset="0"/>
              </a:rPr>
              <a:t> </a:t>
            </a:r>
            <a:r>
              <a:rPr lang="es-ES" sz="1600" b="0" i="0" dirty="0" err="1">
                <a:solidFill>
                  <a:srgbClr val="000000"/>
                </a:solidFill>
                <a:effectLst/>
                <a:highlight>
                  <a:srgbClr val="FFFFFF"/>
                </a:highlight>
                <a:latin typeface="Arial" panose="020B0604020202020204" pitchFamily="34" charset="0"/>
              </a:rPr>
              <a:t>by</a:t>
            </a:r>
            <a:r>
              <a:rPr lang="es-ES" sz="1600" b="0" i="0" dirty="0">
                <a:solidFill>
                  <a:srgbClr val="000000"/>
                </a:solidFill>
                <a:effectLst/>
                <a:highlight>
                  <a:srgbClr val="FFFFFF"/>
                </a:highlight>
                <a:latin typeface="Arial" panose="020B0604020202020204" pitchFamily="34" charset="0"/>
              </a:rPr>
              <a:t> MCIN/ AEI/10.13039/501100011033/ and </a:t>
            </a:r>
            <a:r>
              <a:rPr lang="es-ES" sz="1600" b="0" i="0" dirty="0" err="1">
                <a:solidFill>
                  <a:srgbClr val="000000"/>
                </a:solidFill>
                <a:effectLst/>
                <a:highlight>
                  <a:srgbClr val="FFFFFF"/>
                </a:highlight>
                <a:latin typeface="Arial" panose="020B0604020202020204" pitchFamily="34" charset="0"/>
              </a:rPr>
              <a:t>by</a:t>
            </a:r>
            <a:r>
              <a:rPr lang="es-ES" sz="1600" b="0" i="0" dirty="0">
                <a:solidFill>
                  <a:srgbClr val="000000"/>
                </a:solidFill>
                <a:effectLst/>
                <a:highlight>
                  <a:srgbClr val="FFFFFF"/>
                </a:highlight>
                <a:latin typeface="Arial" panose="020B0604020202020204" pitchFamily="34" charset="0"/>
              </a:rPr>
              <a:t> </a:t>
            </a:r>
            <a:r>
              <a:rPr lang="es-ES" sz="1600" b="0" i="0" dirty="0" err="1">
                <a:solidFill>
                  <a:srgbClr val="000000"/>
                </a:solidFill>
                <a:effectLst/>
                <a:highlight>
                  <a:srgbClr val="FFFFFF"/>
                </a:highlight>
                <a:latin typeface="Arial" panose="020B0604020202020204" pitchFamily="34" charset="0"/>
              </a:rPr>
              <a:t>the</a:t>
            </a:r>
            <a:r>
              <a:rPr lang="es-ES" sz="1600" b="0" i="0" dirty="0">
                <a:solidFill>
                  <a:srgbClr val="000000"/>
                </a:solidFill>
                <a:effectLst/>
                <a:highlight>
                  <a:srgbClr val="FFFFFF"/>
                </a:highlight>
                <a:latin typeface="Arial" panose="020B0604020202020204" pitchFamily="34" charset="0"/>
              </a:rPr>
              <a:t> “Unión Europea </a:t>
            </a:r>
            <a:r>
              <a:rPr lang="es-ES" sz="1600" b="0" i="0" dirty="0" err="1">
                <a:solidFill>
                  <a:srgbClr val="000000"/>
                </a:solidFill>
                <a:effectLst/>
                <a:highlight>
                  <a:srgbClr val="FFFFFF"/>
                </a:highlight>
                <a:latin typeface="Arial" panose="020B0604020202020204" pitchFamily="34" charset="0"/>
              </a:rPr>
              <a:t>NextGenerationEU</a:t>
            </a:r>
            <a:r>
              <a:rPr lang="es-ES" sz="1600" b="0" i="0" dirty="0">
                <a:solidFill>
                  <a:srgbClr val="000000"/>
                </a:solidFill>
                <a:effectLst/>
                <a:highlight>
                  <a:srgbClr val="FFFFFF"/>
                </a:highlight>
                <a:latin typeface="Arial" panose="020B0604020202020204" pitchFamily="34" charset="0"/>
              </a:rPr>
              <a:t>/PRTR”.</a:t>
            </a:r>
            <a:endParaRPr lang="es-ES" sz="1600" dirty="0"/>
          </a:p>
        </p:txBody>
      </p:sp>
      <p:pic>
        <p:nvPicPr>
          <p:cNvPr id="2" name="Imagen 1">
            <a:extLst>
              <a:ext uri="{FF2B5EF4-FFF2-40B4-BE49-F238E27FC236}">
                <a16:creationId xmlns:a16="http://schemas.microsoft.com/office/drawing/2014/main" id="{E658A155-A092-51FC-F6C5-92BF1AA3E2C3}"/>
              </a:ext>
            </a:extLst>
          </p:cNvPr>
          <p:cNvPicPr>
            <a:picLocks noChangeAspect="1"/>
          </p:cNvPicPr>
          <p:nvPr/>
        </p:nvPicPr>
        <p:blipFill rotWithShape="1">
          <a:blip r:embed="rId4">
            <a:extLst>
              <a:ext uri="{28A0092B-C50C-407E-A947-70E740481C1C}">
                <a14:useLocalDpi xmlns:a14="http://schemas.microsoft.com/office/drawing/2010/main" val="0"/>
              </a:ext>
            </a:extLst>
          </a:blip>
          <a:srcRect l="8390" t="26234" r="8826" b="25379"/>
          <a:stretch/>
        </p:blipFill>
        <p:spPr bwMode="auto">
          <a:xfrm>
            <a:off x="1979712" y="3993218"/>
            <a:ext cx="5349875" cy="1000125"/>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Marcador de número de diapositiva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9D34A524-AF14-3D4B-B9D6-3FE55D1DE3CB}" type="slidenum">
              <a:rPr lang="es-ES" altLang="es-ES_tradnl" sz="1400"/>
              <a:pPr eaLnBrk="1" hangingPunct="1"/>
              <a:t>13</a:t>
            </a:fld>
            <a:endParaRPr lang="es-ES" altLang="es-ES_tradnl" sz="1400"/>
          </a:p>
        </p:txBody>
      </p:sp>
      <mc:AlternateContent xmlns:mc="http://schemas.openxmlformats.org/markup-compatibility/2006" xmlns:a14="http://schemas.microsoft.com/office/drawing/2010/main">
        <mc:Choice Requires="a14">
          <p:sp>
            <p:nvSpPr>
              <p:cNvPr id="21506" name="CuadroTexto 1"/>
              <p:cNvSpPr txBox="1">
                <a:spLocks noChangeArrowheads="1"/>
              </p:cNvSpPr>
              <p:nvPr/>
            </p:nvSpPr>
            <p:spPr bwMode="auto">
              <a:xfrm>
                <a:off x="359024" y="281260"/>
                <a:ext cx="8317432" cy="4401205"/>
              </a:xfrm>
              <a:prstGeom prst="rect">
                <a:avLst/>
              </a:prstGeom>
              <a:noFill/>
              <a:ln>
                <a:noFill/>
              </a:ln>
              <a:extLst>
                <a:ext uri="{909E8E84-426E-40dd-AFC4-6F175D3DCCD1}">
                  <a14:hiddenFill xmlns="">
                    <a:solidFill>
                      <a:srgbClr val="FFFFFF"/>
                    </a:solidFill>
                  </a14:hiddenFill>
                </a:ext>
                <a:ext uri="{91240B29-F687-4f45-9708-019B960494DF}">
                  <a14:hiddenLine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712788" indent="-357188" eaLnBrk="0" hangingPunct="0">
                  <a:defRPr sz="2400">
                    <a:solidFill>
                      <a:schemeClr val="tx1"/>
                    </a:solidFill>
                    <a:latin typeface="Arial" charset="0"/>
                    <a:ea typeface="ＭＳ Ｐゴシック" charset="-128"/>
                  </a:defRPr>
                </a:lvl2pPr>
                <a:lvl3pPr marL="1081088" indent="-365125"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GB" altLang="es-ES_tradnl" sz="2800" b="1" dirty="0">
                    <a:solidFill>
                      <a:srgbClr val="008080"/>
                    </a:solidFill>
                  </a:rPr>
                  <a:t>3. Data</a:t>
                </a:r>
              </a:p>
              <a:p>
                <a:pPr eaLnBrk="1" hangingPunct="1"/>
                <a:endParaRPr lang="en-GB" altLang="es-ES_tradnl" sz="1800" b="1" dirty="0"/>
              </a:p>
              <a:p>
                <a:pPr eaLnBrk="1" hangingPunct="1"/>
                <a:endParaRPr lang="en-GB" altLang="es-ES_tradnl" sz="1800" b="1" dirty="0"/>
              </a:p>
              <a:p>
                <a:pPr eaLnBrk="1" hangingPunct="1"/>
                <a:r>
                  <a:rPr lang="en-GB" altLang="es-ES_tradnl" sz="1800" b="1" dirty="0"/>
                  <a:t>Calculation of stocks</a:t>
                </a:r>
                <a:endParaRPr lang="en-GB" altLang="es-ES_tradnl" sz="1800" dirty="0"/>
              </a:p>
              <a:p>
                <a:pPr eaLnBrk="1" hangingPunct="1"/>
                <a:endParaRPr lang="en-GB" altLang="es-ES_tradnl" sz="1800" dirty="0"/>
              </a:p>
              <a:p>
                <a:pPr marL="285750" indent="-285750" algn="just" eaLnBrk="1" hangingPunct="1">
                  <a:buFontTx/>
                  <a:buChar char="-"/>
                </a:pPr>
                <a:r>
                  <a:rPr lang="en-GB" altLang="es-ES_tradnl" sz="1800" dirty="0"/>
                  <a:t>Patent stocks are calculated using the perpetual inventory method.</a:t>
                </a:r>
              </a:p>
              <a:p>
                <a:pPr marL="285750" indent="-285750" algn="just" eaLnBrk="1" hangingPunct="1">
                  <a:buFontTx/>
                  <a:buChar char="-"/>
                </a:pPr>
                <a:endParaRPr lang="en-GB" altLang="es-ES_tradnl" sz="1800" dirty="0"/>
              </a:p>
              <a:p>
                <a:pPr algn="just" eaLnBrk="1" hangingPunct="1"/>
                <a:endParaRPr lang="en-GB" altLang="es-ES_tradnl" sz="1800" dirty="0"/>
              </a:p>
              <a:p>
                <a:pPr algn="just" eaLnBrk="1" hangingPunct="1"/>
                <a:endParaRPr lang="en-GB" altLang="es-ES_tradnl" sz="1800" dirty="0"/>
              </a:p>
              <a:p>
                <a:pPr algn="just" eaLnBrk="1" hangingPunct="1"/>
                <a:r>
                  <a:rPr lang="en-GB" altLang="es-ES_tradnl" sz="1800" dirty="0">
                    <a:latin typeface="Arial" panose="020B0604020202020204" pitchFamily="34" charset="0"/>
                    <a:cs typeface="Arial" panose="020B0604020202020204" pitchFamily="34" charset="0"/>
                  </a:rPr>
                  <a:t>where </a:t>
                </a:r>
                <a:r>
                  <a:rPr lang="en-GB" altLang="es-ES_tradnl" sz="1800" dirty="0" err="1">
                    <a:latin typeface="Arial" panose="020B0604020202020204" pitchFamily="34" charset="0"/>
                    <a:cs typeface="Arial" panose="020B0604020202020204" pitchFamily="34" charset="0"/>
                  </a:rPr>
                  <a:t>TECH</a:t>
                </a:r>
                <a:r>
                  <a:rPr lang="en-GB" altLang="es-ES_tradnl" sz="1800" baseline="-25000" dirty="0" err="1">
                    <a:latin typeface="Arial" panose="020B0604020202020204" pitchFamily="34" charset="0"/>
                    <a:cs typeface="Arial" panose="020B0604020202020204" pitchFamily="34" charset="0"/>
                  </a:rPr>
                  <a:t>it</a:t>
                </a:r>
                <a:r>
                  <a:rPr lang="en-GB" altLang="es-ES_tradnl" sz="1800" baseline="-25000" dirty="0">
                    <a:latin typeface="Arial" panose="020B0604020202020204" pitchFamily="34" charset="0"/>
                    <a:cs typeface="Arial" panose="020B0604020202020204" pitchFamily="34" charset="0"/>
                  </a:rPr>
                  <a:t> </a:t>
                </a:r>
                <a:r>
                  <a:rPr lang="en-GB" altLang="es-ES_tradnl" sz="1800" dirty="0">
                    <a:latin typeface="Arial" panose="020B0604020202020204" pitchFamily="34" charset="0"/>
                    <a:cs typeface="Arial" panose="020B0604020202020204" pitchFamily="34" charset="0"/>
                  </a:rPr>
                  <a:t>is the energy eco- patent stock of region </a:t>
                </a:r>
                <a:r>
                  <a:rPr lang="en-GB" altLang="es-ES_tradnl" sz="1800" dirty="0" err="1">
                    <a:latin typeface="Arial" panose="020B0604020202020204" pitchFamily="34" charset="0"/>
                    <a:cs typeface="Arial" panose="020B0604020202020204" pitchFamily="34" charset="0"/>
                  </a:rPr>
                  <a:t>i</a:t>
                </a:r>
                <a:r>
                  <a:rPr lang="en-GB" altLang="es-ES_tradnl" sz="1800" dirty="0">
                    <a:latin typeface="Arial" panose="020B0604020202020204" pitchFamily="34" charset="0"/>
                    <a:cs typeface="Arial" panose="020B0604020202020204" pitchFamily="34" charset="0"/>
                  </a:rPr>
                  <a:t> in year t; </a:t>
                </a:r>
              </a:p>
              <a:p>
                <a:pPr algn="just" eaLnBrk="1" hangingPunct="1"/>
                <a:endParaRPr lang="en-GB" altLang="es-ES_tradnl" sz="1800" dirty="0">
                  <a:latin typeface="Arial" panose="020B0604020202020204" pitchFamily="34" charset="0"/>
                  <a:cs typeface="Arial" panose="020B0604020202020204" pitchFamily="34" charset="0"/>
                </a:endParaRPr>
              </a:p>
              <a:p>
                <a:pPr algn="just" eaLnBrk="1" hangingPunct="1"/>
                <a:r>
                  <a:rPr lang="en-GB" altLang="es-ES_tradnl" sz="1800" dirty="0" err="1">
                    <a:latin typeface="Arial" panose="020B0604020202020204" pitchFamily="34" charset="0"/>
                    <a:cs typeface="Arial" panose="020B0604020202020204" pitchFamily="34" charset="0"/>
                  </a:rPr>
                  <a:t>tech</a:t>
                </a:r>
                <a:r>
                  <a:rPr lang="en-GB" altLang="es-ES_tradnl" sz="1800" baseline="-25000" dirty="0" err="1">
                    <a:latin typeface="Arial" panose="020B0604020202020204" pitchFamily="34" charset="0"/>
                    <a:cs typeface="Arial" panose="020B0604020202020204" pitchFamily="34" charset="0"/>
                  </a:rPr>
                  <a:t>it</a:t>
                </a:r>
                <a:r>
                  <a:rPr lang="en-GB" altLang="es-ES_tradnl" sz="1800" baseline="-25000" dirty="0">
                    <a:latin typeface="Arial" panose="020B0604020202020204" pitchFamily="34" charset="0"/>
                    <a:cs typeface="Arial" panose="020B0604020202020204" pitchFamily="34" charset="0"/>
                  </a:rPr>
                  <a:t> </a:t>
                </a:r>
                <a:r>
                  <a:rPr lang="en-GB" altLang="es-ES_tradnl" sz="1800" dirty="0">
                    <a:latin typeface="Arial" panose="020B0604020202020204" pitchFamily="34" charset="0"/>
                    <a:cs typeface="Arial" panose="020B0604020202020204" pitchFamily="34" charset="0"/>
                  </a:rPr>
                  <a:t>is the energy eco- patent count for region </a:t>
                </a:r>
                <a:r>
                  <a:rPr lang="en-GB" altLang="es-ES_tradnl" sz="1800" dirty="0" err="1">
                    <a:latin typeface="Arial" panose="020B0604020202020204" pitchFamily="34" charset="0"/>
                    <a:cs typeface="Arial" panose="020B0604020202020204" pitchFamily="34" charset="0"/>
                  </a:rPr>
                  <a:t>i</a:t>
                </a:r>
                <a:r>
                  <a:rPr lang="en-GB" altLang="es-ES_tradnl" sz="1800" dirty="0">
                    <a:latin typeface="Arial" panose="020B0604020202020204" pitchFamily="34" charset="0"/>
                    <a:cs typeface="Arial" panose="020B0604020202020204" pitchFamily="34" charset="0"/>
                  </a:rPr>
                  <a:t> in year t; </a:t>
                </a:r>
                <a:endParaRPr lang="es-ES" altLang="es-ES_tradnl" sz="1800" b="0" i="1" dirty="0">
                  <a:latin typeface="Cambria Math" panose="02040503050406030204" pitchFamily="18" charset="0"/>
                  <a:ea typeface="Cambria Math" panose="02040503050406030204" pitchFamily="18" charset="0"/>
                </a:endParaRPr>
              </a:p>
              <a:p>
                <a:pPr algn="just" eaLnBrk="1" hangingPunct="1"/>
                <a:endParaRPr lang="es-ES" altLang="es-ES_tradnl" sz="1800" b="0" i="1" dirty="0">
                  <a:latin typeface="Cambria Math" panose="02040503050406030204" pitchFamily="18" charset="0"/>
                  <a:ea typeface="Cambria Math" panose="02040503050406030204" pitchFamily="18" charset="0"/>
                </a:endParaRPr>
              </a:p>
              <a:p>
                <a:pPr algn="just" eaLnBrk="1" hangingPunct="1"/>
                <a14:m>
                  <m:oMath xmlns:m="http://schemas.openxmlformats.org/officeDocument/2006/math">
                    <m:r>
                      <a:rPr lang="en-GB" altLang="es-ES_tradnl" sz="1800" b="0" i="1" smtClean="0">
                        <a:latin typeface="Cambria Math" panose="02040503050406030204" pitchFamily="18" charset="0"/>
                        <a:ea typeface="Cambria Math" panose="02040503050406030204" pitchFamily="18" charset="0"/>
                      </a:rPr>
                      <m:t>𝛿</m:t>
                    </m:r>
                  </m:oMath>
                </a14:m>
                <a:r>
                  <a:rPr lang="en-GB" altLang="es-ES_tradnl" sz="1800" dirty="0">
                    <a:latin typeface="Arial" panose="020B0604020202020204" pitchFamily="34" charset="0"/>
                    <a:cs typeface="Arial" panose="020B0604020202020204" pitchFamily="34" charset="0"/>
                  </a:rPr>
                  <a:t> is the depreciation rate, i.e., inverse of the time to citation </a:t>
                </a:r>
                <a:r>
                  <a:rPr lang="en-GB" altLang="es-ES_tradnl" sz="1800" dirty="0">
                    <a:solidFill>
                      <a:schemeClr val="accent1"/>
                    </a:solidFill>
                    <a:latin typeface="Arial" panose="020B0604020202020204" pitchFamily="34" charset="0"/>
                    <a:cs typeface="Arial" panose="020B0604020202020204" pitchFamily="34" charset="0"/>
                  </a:rPr>
                  <a:t>(Park, 2011).</a:t>
                </a:r>
              </a:p>
              <a:p>
                <a:pPr eaLnBrk="1" hangingPunct="1"/>
                <a:endParaRPr lang="en-GB" altLang="es-ES_tradnl" sz="1800" b="1" dirty="0"/>
              </a:p>
            </p:txBody>
          </p:sp>
        </mc:Choice>
        <mc:Fallback xmlns="">
          <p:sp>
            <p:nvSpPr>
              <p:cNvPr id="21506" name="CuadroTexto 1"/>
              <p:cNvSpPr txBox="1">
                <a:spLocks noRot="1" noChangeAspect="1" noMove="1" noResize="1" noEditPoints="1" noAdjustHandles="1" noChangeArrowheads="1" noChangeShapeType="1" noTextEdit="1"/>
              </p:cNvSpPr>
              <p:nvPr/>
            </p:nvSpPr>
            <p:spPr bwMode="auto">
              <a:xfrm>
                <a:off x="359024" y="281260"/>
                <a:ext cx="8317432" cy="4401205"/>
              </a:xfrm>
              <a:prstGeom prst="rect">
                <a:avLst/>
              </a:prstGeom>
              <a:blipFill>
                <a:blip r:embed="rId3"/>
                <a:stretch>
                  <a:fillRect l="-1524" t="-1729"/>
                </a:stretch>
              </a:blip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s-ES">
                    <a:noFill/>
                  </a:rPr>
                  <a:t> </a:t>
                </a:r>
              </a:p>
            </p:txBody>
          </p:sp>
        </mc:Fallback>
      </mc:AlternateContent>
      <p:sp>
        <p:nvSpPr>
          <p:cNvPr id="4" name="CuadroTexto 3">
            <a:extLst>
              <a:ext uri="{FF2B5EF4-FFF2-40B4-BE49-F238E27FC236}">
                <a16:creationId xmlns:a16="http://schemas.microsoft.com/office/drawing/2014/main" id="{C795F5EB-E81B-723D-B3FF-799480E84B00}"/>
              </a:ext>
            </a:extLst>
          </p:cNvPr>
          <p:cNvSpPr txBox="1"/>
          <p:nvPr/>
        </p:nvSpPr>
        <p:spPr>
          <a:xfrm>
            <a:off x="179513" y="4002602"/>
            <a:ext cx="8496944" cy="646331"/>
          </a:xfrm>
          <a:prstGeom prst="rect">
            <a:avLst/>
          </a:prstGeom>
          <a:noFill/>
        </p:spPr>
        <p:txBody>
          <a:bodyPr wrap="square" rtlCol="0">
            <a:spAutoFit/>
          </a:bodyPr>
          <a:lstStyle/>
          <a:p>
            <a:pPr marL="285750" indent="-285750" eaLnBrk="1" hangingPunct="1">
              <a:buFontTx/>
              <a:buChar char="-"/>
            </a:pPr>
            <a:endParaRPr lang="en-GB" altLang="es-ES_tradnl" sz="1800" dirty="0"/>
          </a:p>
          <a:p>
            <a:endParaRPr lang="es-ES" dirty="0"/>
          </a:p>
        </p:txBody>
      </p:sp>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CBEFDDB0-6E6B-0106-0143-FA369A0A8216}"/>
                  </a:ext>
                </a:extLst>
              </p:cNvPr>
              <p:cNvSpPr txBox="1"/>
              <p:nvPr/>
            </p:nvSpPr>
            <p:spPr>
              <a:xfrm>
                <a:off x="467544" y="2204864"/>
                <a:ext cx="4572000"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ES" i="1" smtClean="0">
                              <a:solidFill>
                                <a:srgbClr val="836967"/>
                              </a:solidFill>
                              <a:latin typeface="Cambria Math" panose="02040503050406030204" pitchFamily="18" charset="0"/>
                            </a:rPr>
                          </m:ctrlPr>
                        </m:sSubPr>
                        <m:e>
                          <m:r>
                            <a:rPr lang="es-ES" i="1">
                              <a:latin typeface="Cambria Math" panose="02040503050406030204" pitchFamily="18" charset="0"/>
                            </a:rPr>
                            <m:t>𝑇𝐸𝐶𝐻</m:t>
                          </m:r>
                        </m:e>
                        <m:sub>
                          <m:r>
                            <a:rPr lang="es-ES" i="1">
                              <a:latin typeface="Cambria Math" panose="02040503050406030204" pitchFamily="18" charset="0"/>
                            </a:rPr>
                            <m:t>𝑖𝑡</m:t>
                          </m:r>
                        </m:sub>
                      </m:sSub>
                      <m:r>
                        <a:rPr lang="es-ES" i="0">
                          <a:latin typeface="Cambria Math" panose="02040503050406030204" pitchFamily="18" charset="0"/>
                        </a:rPr>
                        <m:t>=</m:t>
                      </m:r>
                      <m:sSub>
                        <m:sSubPr>
                          <m:ctrlPr>
                            <a:rPr lang="es-ES" i="1">
                              <a:solidFill>
                                <a:srgbClr val="836967"/>
                              </a:solidFill>
                              <a:latin typeface="Cambria Math" panose="02040503050406030204" pitchFamily="18" charset="0"/>
                            </a:rPr>
                          </m:ctrlPr>
                        </m:sSubPr>
                        <m:e>
                          <m:r>
                            <a:rPr lang="es-ES" i="1">
                              <a:latin typeface="Cambria Math" panose="02040503050406030204" pitchFamily="18" charset="0"/>
                            </a:rPr>
                            <m:t>𝑡𝑒𝑐h</m:t>
                          </m:r>
                        </m:e>
                        <m:sub>
                          <m:r>
                            <a:rPr lang="es-ES" i="1">
                              <a:latin typeface="Cambria Math" panose="02040503050406030204" pitchFamily="18" charset="0"/>
                            </a:rPr>
                            <m:t>𝑖𝑡</m:t>
                          </m:r>
                        </m:sub>
                      </m:sSub>
                      <m:r>
                        <a:rPr lang="es-ES" i="0">
                          <a:latin typeface="Cambria Math" panose="02040503050406030204" pitchFamily="18" charset="0"/>
                        </a:rPr>
                        <m:t>+</m:t>
                      </m:r>
                      <m:d>
                        <m:dPr>
                          <m:ctrlPr>
                            <a:rPr lang="es-ES" i="1">
                              <a:latin typeface="Cambria Math" panose="02040503050406030204" pitchFamily="18" charset="0"/>
                            </a:rPr>
                          </m:ctrlPr>
                        </m:dPr>
                        <m:e>
                          <m:r>
                            <a:rPr lang="es-ES" i="0">
                              <a:latin typeface="Cambria Math" panose="02040503050406030204" pitchFamily="18" charset="0"/>
                            </a:rPr>
                            <m:t>1−</m:t>
                          </m:r>
                          <m:r>
                            <a:rPr lang="es-ES" i="1">
                              <a:latin typeface="Cambria Math" panose="02040503050406030204" pitchFamily="18" charset="0"/>
                            </a:rPr>
                            <m:t>𝛿</m:t>
                          </m:r>
                        </m:e>
                      </m:d>
                      <m:sSub>
                        <m:sSubPr>
                          <m:ctrlPr>
                            <a:rPr lang="es-ES" i="1">
                              <a:solidFill>
                                <a:srgbClr val="836967"/>
                              </a:solidFill>
                              <a:latin typeface="Cambria Math" panose="02040503050406030204" pitchFamily="18" charset="0"/>
                            </a:rPr>
                          </m:ctrlPr>
                        </m:sSubPr>
                        <m:e>
                          <m:r>
                            <a:rPr lang="es-ES" i="1">
                              <a:latin typeface="Cambria Math" panose="02040503050406030204" pitchFamily="18" charset="0"/>
                            </a:rPr>
                            <m:t>𝑇𝐸𝐶𝐻</m:t>
                          </m:r>
                        </m:e>
                        <m:sub>
                          <m:r>
                            <a:rPr lang="es-ES" i="1">
                              <a:latin typeface="Cambria Math" panose="02040503050406030204" pitchFamily="18" charset="0"/>
                            </a:rPr>
                            <m:t>𝑖𝑡</m:t>
                          </m:r>
                          <m:r>
                            <a:rPr lang="es-ES" i="0">
                              <a:latin typeface="Cambria Math" panose="02040503050406030204" pitchFamily="18" charset="0"/>
                            </a:rPr>
                            <m:t>−1</m:t>
                          </m:r>
                        </m:sub>
                      </m:sSub>
                    </m:oMath>
                  </m:oMathPara>
                </a14:m>
                <a:endParaRPr lang="es-ES" dirty="0"/>
              </a:p>
            </p:txBody>
          </p:sp>
        </mc:Choice>
        <mc:Fallback xmlns="">
          <p:sp>
            <p:nvSpPr>
              <p:cNvPr id="7" name="CuadroTexto 6">
                <a:extLst>
                  <a:ext uri="{FF2B5EF4-FFF2-40B4-BE49-F238E27FC236}">
                    <a16:creationId xmlns:a16="http://schemas.microsoft.com/office/drawing/2014/main" id="{CBEFDDB0-6E6B-0106-0143-FA369A0A8216}"/>
                  </a:ext>
                </a:extLst>
              </p:cNvPr>
              <p:cNvSpPr txBox="1">
                <a:spLocks noRot="1" noChangeAspect="1" noMove="1" noResize="1" noEditPoints="1" noAdjustHandles="1" noChangeArrowheads="1" noChangeShapeType="1" noTextEdit="1"/>
              </p:cNvSpPr>
              <p:nvPr/>
            </p:nvSpPr>
            <p:spPr>
              <a:xfrm>
                <a:off x="467544" y="2204864"/>
                <a:ext cx="4572000" cy="369332"/>
              </a:xfrm>
              <a:prstGeom prst="rect">
                <a:avLst/>
              </a:prstGeom>
              <a:blipFill>
                <a:blip r:embed="rId4"/>
                <a:stretch>
                  <a:fillRect b="-3333"/>
                </a:stretch>
              </a:blipFill>
            </p:spPr>
            <p:txBody>
              <a:bodyPr/>
              <a:lstStyle/>
              <a:p>
                <a:r>
                  <a:rPr lang="es-ES">
                    <a:noFill/>
                  </a:rPr>
                  <a:t> </a:t>
                </a:r>
              </a:p>
            </p:txBody>
          </p:sp>
        </mc:Fallback>
      </mc:AlternateContent>
    </p:spTree>
    <p:extLst>
      <p:ext uri="{BB962C8B-B14F-4D97-AF65-F5344CB8AC3E}">
        <p14:creationId xmlns:p14="http://schemas.microsoft.com/office/powerpoint/2010/main" val="3019551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DFD2372-5D5D-AD49-B115-80017FD194C1}" type="slidenum">
              <a:rPr lang="es-ES" altLang="es-ES_tradnl" sz="1400"/>
              <a:pPr eaLnBrk="1" hangingPunct="1"/>
              <a:t>2</a:t>
            </a:fld>
            <a:endParaRPr lang="es-ES" altLang="es-ES_tradnl" sz="1400"/>
          </a:p>
        </p:txBody>
      </p:sp>
      <p:sp>
        <p:nvSpPr>
          <p:cNvPr id="4" name="CuadroTexto 1">
            <a:extLst>
              <a:ext uri="{FF2B5EF4-FFF2-40B4-BE49-F238E27FC236}">
                <a16:creationId xmlns:a16="http://schemas.microsoft.com/office/drawing/2014/main" id="{03A4E77A-364E-CC45-9503-E24584847E32}"/>
              </a:ext>
            </a:extLst>
          </p:cNvPr>
          <p:cNvSpPr txBox="1">
            <a:spLocks noChangeArrowheads="1"/>
          </p:cNvSpPr>
          <p:nvPr/>
        </p:nvSpPr>
        <p:spPr bwMode="auto">
          <a:xfrm>
            <a:off x="287524" y="723810"/>
            <a:ext cx="8568952" cy="53860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just" eaLnBrk="1" hangingPunct="1">
              <a:defRPr/>
            </a:pPr>
            <a:r>
              <a:rPr lang="en-GB" sz="2000" b="1" dirty="0"/>
              <a:t>Motivations</a:t>
            </a:r>
          </a:p>
          <a:p>
            <a:pPr algn="just" eaLnBrk="1" hangingPunct="1">
              <a:defRPr/>
            </a:pPr>
            <a:endParaRPr lang="en-GB" sz="1800" b="1" dirty="0">
              <a:latin typeface="Arial" panose="020B0604020202020204" pitchFamily="34" charset="0"/>
              <a:cs typeface="Arial" panose="020B0604020202020204" pitchFamily="34" charset="0"/>
            </a:endParaRPr>
          </a:p>
          <a:p>
            <a:pPr marL="342900" indent="-342900" algn="just" eaLnBrk="1" hangingPunct="1">
              <a:buFont typeface="Wingdings" pitchFamily="2" charset="2"/>
              <a:buChar char="§"/>
              <a:defRPr/>
            </a:pPr>
            <a:r>
              <a:rPr lang="en-GB" sz="1800" dirty="0">
                <a:effectLst/>
                <a:latin typeface="Arial" panose="020B0604020202020204" pitchFamily="34" charset="0"/>
                <a:cs typeface="Arial" panose="020B0604020202020204" pitchFamily="34" charset="0"/>
              </a:rPr>
              <a:t>CO2 emissions are the primary contributor to global climate change, with 70% of which are linked to excessive energy consumption (</a:t>
            </a:r>
            <a:r>
              <a:rPr lang="en-GB" sz="1800" dirty="0">
                <a:solidFill>
                  <a:schemeClr val="accent1"/>
                </a:solidFill>
                <a:effectLst/>
                <a:latin typeface="Arial" panose="020B0604020202020204" pitchFamily="34" charset="0"/>
                <a:cs typeface="Arial" panose="020B0604020202020204" pitchFamily="34" charset="0"/>
              </a:rPr>
              <a:t>IEA, 2017</a:t>
            </a:r>
            <a:r>
              <a:rPr lang="en-GB" sz="1800" dirty="0">
                <a:effectLst/>
                <a:latin typeface="Arial" panose="020B0604020202020204" pitchFamily="34" charset="0"/>
                <a:cs typeface="Arial" panose="020B0604020202020204" pitchFamily="34" charset="0"/>
              </a:rPr>
              <a:t>). </a:t>
            </a:r>
          </a:p>
          <a:p>
            <a:pPr marL="342900" indent="-342900" algn="just" eaLnBrk="1" hangingPunct="1">
              <a:buFont typeface="Wingdings" pitchFamily="2" charset="2"/>
              <a:buChar char="§"/>
              <a:defRPr/>
            </a:pPr>
            <a:endParaRPr lang="en-GB" sz="1800" dirty="0">
              <a:latin typeface="Arial" panose="020B0604020202020204" pitchFamily="34" charset="0"/>
              <a:cs typeface="Arial" panose="020B0604020202020204" pitchFamily="34" charset="0"/>
            </a:endParaRPr>
          </a:p>
          <a:p>
            <a:pPr marL="342900" indent="-342900" algn="just" eaLnBrk="1" hangingPunct="1">
              <a:buFont typeface="Wingdings" pitchFamily="2" charset="2"/>
              <a:buChar char="§"/>
              <a:defRPr/>
            </a:pPr>
            <a:r>
              <a:rPr lang="en-GB" sz="1800" dirty="0">
                <a:latin typeface="Arial" panose="020B0604020202020204" pitchFamily="34" charset="0"/>
                <a:cs typeface="Arial" panose="020B0604020202020204" pitchFamily="34" charset="0"/>
              </a:rPr>
              <a:t>Green technological progress</a:t>
            </a:r>
            <a:r>
              <a:rPr lang="en-GB" sz="1800" dirty="0">
                <a:effectLst/>
                <a:latin typeface="Arial" panose="020B0604020202020204" pitchFamily="34" charset="0"/>
                <a:cs typeface="Arial" panose="020B0604020202020204" pitchFamily="34" charset="0"/>
              </a:rPr>
              <a:t> is a </a:t>
            </a:r>
            <a:r>
              <a:rPr lang="en-GB" sz="1800" dirty="0">
                <a:latin typeface="Arial" panose="020B0604020202020204" pitchFamily="34" charset="0"/>
                <a:cs typeface="Arial" panose="020B0604020202020204" pitchFamily="34" charset="0"/>
              </a:rPr>
              <a:t>key factor in reducing energy intensity and </a:t>
            </a:r>
            <a:r>
              <a:rPr lang="en-GB" sz="1800" dirty="0">
                <a:effectLst/>
                <a:latin typeface="Arial" panose="020B0604020202020204" pitchFamily="34" charset="0"/>
                <a:cs typeface="Arial" panose="020B0604020202020204" pitchFamily="34" charset="0"/>
              </a:rPr>
              <a:t>environmental impact </a:t>
            </a:r>
            <a:r>
              <a:rPr lang="en-GB" sz="1800" dirty="0">
                <a:latin typeface="Arial" panose="020B0604020202020204" pitchFamily="34" charset="0"/>
                <a:cs typeface="Arial" panose="020B0604020202020204" pitchFamily="34" charset="0"/>
              </a:rPr>
              <a:t>(</a:t>
            </a:r>
            <a:r>
              <a:rPr lang="en-GB" sz="1800" dirty="0" err="1">
                <a:solidFill>
                  <a:schemeClr val="accent1"/>
                </a:solidFill>
                <a:latin typeface="Arial" panose="020B0604020202020204" pitchFamily="34" charset="0"/>
                <a:cs typeface="Arial" panose="020B0604020202020204" pitchFamily="34" charset="0"/>
              </a:rPr>
              <a:t>Bianchini</a:t>
            </a:r>
            <a:r>
              <a:rPr lang="en-GB" sz="1800" dirty="0">
                <a:solidFill>
                  <a:schemeClr val="accent1"/>
                </a:solidFill>
                <a:latin typeface="Arial" panose="020B0604020202020204" pitchFamily="34" charset="0"/>
                <a:cs typeface="Arial" panose="020B0604020202020204" pitchFamily="34" charset="0"/>
              </a:rPr>
              <a:t> et al., 2022; Pan et al., 2021; Naqvi 2021; </a:t>
            </a:r>
            <a:r>
              <a:rPr lang="en-GB" sz="1800" dirty="0" err="1">
                <a:solidFill>
                  <a:schemeClr val="accent1"/>
                </a:solidFill>
                <a:effectLst/>
                <a:latin typeface="Arial" panose="020B0604020202020204" pitchFamily="34" charset="0"/>
                <a:cs typeface="Arial" panose="020B0604020202020204" pitchFamily="34" charset="0"/>
              </a:rPr>
              <a:t>Tobelmann</a:t>
            </a:r>
            <a:r>
              <a:rPr lang="en-GB" sz="1800" dirty="0">
                <a:solidFill>
                  <a:schemeClr val="accent1"/>
                </a:solidFill>
                <a:effectLst/>
                <a:latin typeface="Arial" panose="020B0604020202020204" pitchFamily="34" charset="0"/>
                <a:cs typeface="Arial" panose="020B0604020202020204" pitchFamily="34" charset="0"/>
              </a:rPr>
              <a:t> and Wendler 2020;</a:t>
            </a:r>
            <a:r>
              <a:rPr lang="en-GB" sz="1800" dirty="0">
                <a:solidFill>
                  <a:schemeClr val="accent1"/>
                </a:solidFill>
                <a:latin typeface="Arial" panose="020B0604020202020204" pitchFamily="34" charset="0"/>
                <a:cs typeface="Arial" panose="020B0604020202020204" pitchFamily="34" charset="0"/>
              </a:rPr>
              <a:t> </a:t>
            </a:r>
            <a:r>
              <a:rPr lang="en-GB" sz="1800" dirty="0">
                <a:solidFill>
                  <a:schemeClr val="accent1"/>
                </a:solidFill>
                <a:effectLst/>
                <a:latin typeface="Arial" panose="020B0604020202020204" pitchFamily="34" charset="0"/>
                <a:cs typeface="Arial" panose="020B0604020202020204" pitchFamily="34" charset="0"/>
              </a:rPr>
              <a:t>Wang et al. 2020</a:t>
            </a:r>
            <a:r>
              <a:rPr lang="en-GB" sz="1800" dirty="0">
                <a:solidFill>
                  <a:schemeClr val="accent1"/>
                </a:solidFill>
                <a:latin typeface="Arial" panose="020B0604020202020204" pitchFamily="34" charset="0"/>
                <a:cs typeface="Arial" panose="020B0604020202020204" pitchFamily="34" charset="0"/>
              </a:rPr>
              <a:t>; </a:t>
            </a:r>
            <a:r>
              <a:rPr lang="en-GB" sz="1800" dirty="0" err="1">
                <a:solidFill>
                  <a:schemeClr val="accent1"/>
                </a:solidFill>
                <a:effectLst/>
                <a:latin typeface="Arial" panose="020B0604020202020204" pitchFamily="34" charset="0"/>
                <a:cs typeface="Arial" panose="020B0604020202020204" pitchFamily="34" charset="0"/>
              </a:rPr>
              <a:t>Ghisetti</a:t>
            </a:r>
            <a:r>
              <a:rPr lang="en-GB" sz="1800" dirty="0">
                <a:solidFill>
                  <a:schemeClr val="accent1"/>
                </a:solidFill>
                <a:effectLst/>
                <a:latin typeface="Arial" panose="020B0604020202020204" pitchFamily="34" charset="0"/>
                <a:cs typeface="Arial" panose="020B0604020202020204" pitchFamily="34" charset="0"/>
              </a:rPr>
              <a:t> and </a:t>
            </a:r>
            <a:r>
              <a:rPr lang="en-GB" sz="1800" dirty="0" err="1">
                <a:solidFill>
                  <a:schemeClr val="accent1"/>
                </a:solidFill>
                <a:effectLst/>
                <a:latin typeface="Arial" panose="020B0604020202020204" pitchFamily="34" charset="0"/>
                <a:cs typeface="Arial" panose="020B0604020202020204" pitchFamily="34" charset="0"/>
              </a:rPr>
              <a:t>Quatraro</a:t>
            </a:r>
            <a:r>
              <a:rPr lang="en-GB" sz="1800" dirty="0">
                <a:solidFill>
                  <a:schemeClr val="accent1"/>
                </a:solidFill>
                <a:effectLst/>
                <a:latin typeface="Arial" panose="020B0604020202020204" pitchFamily="34" charset="0"/>
                <a:cs typeface="Arial" panose="020B0604020202020204" pitchFamily="34" charset="0"/>
              </a:rPr>
              <a:t> 2017).</a:t>
            </a:r>
          </a:p>
          <a:p>
            <a:endParaRPr lang="en-GB" sz="1800" dirty="0">
              <a:latin typeface="Arial" panose="020B0604020202020204" pitchFamily="34" charset="0"/>
              <a:cs typeface="Arial" panose="020B0604020202020204" pitchFamily="34" charset="0"/>
            </a:endParaRPr>
          </a:p>
          <a:p>
            <a:pPr marL="342900" indent="-342900" algn="just" eaLnBrk="1" hangingPunct="1">
              <a:buFont typeface="Wingdings" pitchFamily="2" charset="2"/>
              <a:buChar char="§"/>
              <a:defRPr/>
            </a:pPr>
            <a:r>
              <a:rPr lang="en-GB" sz="1800" dirty="0">
                <a:latin typeface="Arial" panose="020B0604020202020204" pitchFamily="34" charset="0"/>
                <a:cs typeface="Arial" panose="020B0604020202020204" pitchFamily="34" charset="0"/>
              </a:rPr>
              <a:t>But i</a:t>
            </a:r>
            <a:r>
              <a:rPr lang="en-GB" sz="1800" dirty="0">
                <a:effectLst/>
                <a:latin typeface="Arial" panose="020B0604020202020204" pitchFamily="34" charset="0"/>
                <a:cs typeface="Arial" panose="020B0604020202020204" pitchFamily="34" charset="0"/>
              </a:rPr>
              <a:t>t is unclear whether digital technologies</a:t>
            </a:r>
            <a:r>
              <a:rPr lang="en-GB" sz="1800" dirty="0">
                <a:latin typeface="Arial" panose="020B0604020202020204" pitchFamily="34" charset="0"/>
                <a:cs typeface="Arial" panose="020B0604020202020204" pitchFamily="34" charset="0"/>
              </a:rPr>
              <a:t> </a:t>
            </a:r>
            <a:r>
              <a:rPr lang="en-GB" sz="1800" dirty="0">
                <a:effectLst/>
                <a:latin typeface="Arial" panose="020B0604020202020204" pitchFamily="34" charset="0"/>
                <a:cs typeface="Arial" panose="020B0604020202020204" pitchFamily="34" charset="0"/>
              </a:rPr>
              <a:t>can help to tackle the problem (</a:t>
            </a:r>
            <a:r>
              <a:rPr lang="en-GB" sz="1800" dirty="0" err="1">
                <a:solidFill>
                  <a:schemeClr val="accent1"/>
                </a:solidFill>
                <a:effectLst/>
                <a:latin typeface="Arial" panose="020B0604020202020204" pitchFamily="34" charset="0"/>
                <a:cs typeface="Arial" panose="020B0604020202020204" pitchFamily="34" charset="0"/>
              </a:rPr>
              <a:t>Rolnick</a:t>
            </a:r>
            <a:r>
              <a:rPr lang="en-GB" sz="1800" dirty="0">
                <a:solidFill>
                  <a:schemeClr val="accent1"/>
                </a:solidFill>
                <a:effectLst/>
                <a:latin typeface="Arial" panose="020B0604020202020204" pitchFamily="34" charset="0"/>
                <a:cs typeface="Arial" panose="020B0604020202020204" pitchFamily="34" charset="0"/>
              </a:rPr>
              <a:t> et al. 2019</a:t>
            </a:r>
            <a:r>
              <a:rPr lang="en-GB" sz="1800" dirty="0">
                <a:effectLst/>
                <a:latin typeface="Arial" panose="020B0604020202020204" pitchFamily="34" charset="0"/>
                <a:cs typeface="Arial" panose="020B0604020202020204" pitchFamily="34" charset="0"/>
              </a:rPr>
              <a:t>) or </a:t>
            </a:r>
            <a:r>
              <a:rPr lang="en-GB" sz="1800" dirty="0">
                <a:latin typeface="Arial" panose="020B0604020202020204" pitchFamily="34" charset="0"/>
                <a:cs typeface="Arial" panose="020B0604020202020204" pitchFamily="34" charset="0"/>
              </a:rPr>
              <a:t>worsen environmental problems (</a:t>
            </a:r>
            <a:r>
              <a:rPr lang="en-GB" sz="1800" dirty="0" err="1">
                <a:solidFill>
                  <a:schemeClr val="accent1"/>
                </a:solidFill>
                <a:latin typeface="Arial" panose="020B0604020202020204" pitchFamily="34" charset="0"/>
                <a:cs typeface="Arial" panose="020B0604020202020204" pitchFamily="34" charset="0"/>
              </a:rPr>
              <a:t>Bianchini</a:t>
            </a:r>
            <a:r>
              <a:rPr lang="en-GB" sz="1800" dirty="0">
                <a:solidFill>
                  <a:schemeClr val="accent1"/>
                </a:solidFill>
                <a:latin typeface="Arial" panose="020B0604020202020204" pitchFamily="34" charset="0"/>
                <a:cs typeface="Arial" panose="020B0604020202020204" pitchFamily="34" charset="0"/>
              </a:rPr>
              <a:t> et al., 2022)</a:t>
            </a:r>
            <a:r>
              <a:rPr lang="en-GB" sz="1800" dirty="0">
                <a:effectLst/>
                <a:latin typeface="Arial" panose="020B0604020202020204" pitchFamily="34" charset="0"/>
                <a:cs typeface="Arial" panose="020B0604020202020204" pitchFamily="34" charset="0"/>
              </a:rPr>
              <a:t>. </a:t>
            </a:r>
          </a:p>
          <a:p>
            <a:pPr marL="342900" indent="-342900" algn="just" eaLnBrk="1" hangingPunct="1">
              <a:buFont typeface="Wingdings" pitchFamily="2" charset="2"/>
              <a:buChar char="§"/>
              <a:defRPr/>
            </a:pPr>
            <a:endParaRPr lang="en-GB" sz="1800" dirty="0">
              <a:effectLst/>
              <a:latin typeface="Arial" panose="020B0604020202020204" pitchFamily="34" charset="0"/>
              <a:cs typeface="Arial" panose="020B0604020202020204" pitchFamily="34" charset="0"/>
            </a:endParaRPr>
          </a:p>
          <a:p>
            <a:pPr marL="342900" indent="-342900" algn="just" eaLnBrk="1" hangingPunct="1">
              <a:buFont typeface="Wingdings" pitchFamily="2" charset="2"/>
              <a:buChar char="§"/>
              <a:defRPr/>
            </a:pPr>
            <a:r>
              <a:rPr lang="en-GB" sz="1800" dirty="0">
                <a:latin typeface="Arial" panose="020B0604020202020204" pitchFamily="34" charset="0"/>
                <a:cs typeface="Arial" panose="020B0604020202020204" pitchFamily="34" charset="0"/>
              </a:rPr>
              <a:t>Little evidence on the effects of the twin transition on emissions. </a:t>
            </a:r>
            <a:r>
              <a:rPr lang="en-GB" sz="1800" dirty="0" err="1">
                <a:solidFill>
                  <a:schemeClr val="accent1"/>
                </a:solidFill>
                <a:latin typeface="Arial" panose="020B0604020202020204" pitchFamily="34" charset="0"/>
                <a:cs typeface="Arial" panose="020B0604020202020204" pitchFamily="34" charset="0"/>
              </a:rPr>
              <a:t>Bianchini</a:t>
            </a:r>
            <a:r>
              <a:rPr lang="en-GB" sz="1800" dirty="0">
                <a:solidFill>
                  <a:schemeClr val="accent1"/>
                </a:solidFill>
                <a:latin typeface="Arial" panose="020B0604020202020204" pitchFamily="34" charset="0"/>
                <a:cs typeface="Arial" panose="020B0604020202020204" pitchFamily="34" charset="0"/>
              </a:rPr>
              <a:t> et al. (2022</a:t>
            </a:r>
            <a:r>
              <a:rPr lang="en-GB" sz="1800" dirty="0">
                <a:latin typeface="Arial" panose="020B0604020202020204" pitchFamily="34" charset="0"/>
                <a:cs typeface="Arial" panose="020B0604020202020204" pitchFamily="34" charset="0"/>
              </a:rPr>
              <a:t>) is the only attempt, but he neglects knowledge spillovers and is not focused on energy technologies.</a:t>
            </a:r>
          </a:p>
          <a:p>
            <a:pPr marL="342900" indent="-342900" algn="just" eaLnBrk="1" hangingPunct="1">
              <a:buFont typeface="Wingdings" pitchFamily="2" charset="2"/>
              <a:buChar char="§"/>
              <a:defRPr/>
            </a:pPr>
            <a:endParaRPr lang="en-GB" sz="1800" dirty="0">
              <a:latin typeface="Arial" panose="020B0604020202020204" pitchFamily="34" charset="0"/>
              <a:cs typeface="Arial" panose="020B0604020202020204" pitchFamily="34" charset="0"/>
            </a:endParaRPr>
          </a:p>
          <a:p>
            <a:pPr marL="342900" indent="-342900" algn="just" eaLnBrk="1" hangingPunct="1">
              <a:buFont typeface="Wingdings" pitchFamily="2" charset="2"/>
              <a:buChar char="§"/>
              <a:defRPr/>
            </a:pPr>
            <a:r>
              <a:rPr lang="en-GB" sz="1800" dirty="0">
                <a:latin typeface="Arial" panose="020B0604020202020204" pitchFamily="34" charset="0"/>
                <a:cs typeface="Arial" panose="020B0604020202020204" pitchFamily="34" charset="0"/>
              </a:rPr>
              <a:t>Knowledge spillovers are a key source of technological progress </a:t>
            </a:r>
            <a:r>
              <a:rPr lang="en-GB" sz="1800" dirty="0">
                <a:solidFill>
                  <a:schemeClr val="accent1"/>
                </a:solidFill>
                <a:effectLst/>
                <a:latin typeface="Arial" panose="020B0604020202020204" pitchFamily="34" charset="0"/>
                <a:cs typeface="Arial" panose="020B0604020202020204" pitchFamily="34" charset="0"/>
              </a:rPr>
              <a:t>(Romer</a:t>
            </a:r>
            <a:r>
              <a:rPr lang="en-GB" sz="1800" dirty="0">
                <a:solidFill>
                  <a:schemeClr val="accent1"/>
                </a:solidFill>
                <a:latin typeface="Arial" panose="020B0604020202020204" pitchFamily="34" charset="0"/>
                <a:cs typeface="Arial" panose="020B0604020202020204" pitchFamily="34" charset="0"/>
              </a:rPr>
              <a:t>, </a:t>
            </a:r>
            <a:r>
              <a:rPr lang="en-GB" sz="1800" dirty="0">
                <a:solidFill>
                  <a:schemeClr val="accent1"/>
                </a:solidFill>
                <a:effectLst/>
                <a:latin typeface="Arial" panose="020B0604020202020204" pitchFamily="34" charset="0"/>
                <a:cs typeface="Arial" panose="020B0604020202020204" pitchFamily="34" charset="0"/>
              </a:rPr>
              <a:t>1986; 1990), </a:t>
            </a:r>
            <a:r>
              <a:rPr lang="en-GB" sz="1800" dirty="0">
                <a:effectLst/>
                <a:latin typeface="Arial" panose="020B0604020202020204" pitchFamily="34" charset="0"/>
                <a:cs typeface="Arial" panose="020B0604020202020204" pitchFamily="34" charset="0"/>
              </a:rPr>
              <a:t>but studies linking innovation and CO2 emissions often ignore them.</a:t>
            </a:r>
            <a:endParaRPr lang="en-GB" sz="1800" dirty="0">
              <a:latin typeface="Arial" panose="020B0604020202020204" pitchFamily="34" charset="0"/>
              <a:cs typeface="Arial" panose="020B0604020202020204" pitchFamily="34" charset="0"/>
            </a:endParaRPr>
          </a:p>
          <a:p>
            <a:pPr marL="342900" indent="-342900" algn="just" eaLnBrk="1" hangingPunct="1">
              <a:buFontTx/>
              <a:buChar char="-"/>
              <a:defRPr/>
            </a:pPr>
            <a:endParaRPr lang="en-GB" sz="1800"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382ABA59-A70A-7C34-CAE3-4E05D91881EF}"/>
              </a:ext>
            </a:extLst>
          </p:cNvPr>
          <p:cNvSpPr txBox="1"/>
          <p:nvPr/>
        </p:nvSpPr>
        <p:spPr>
          <a:xfrm>
            <a:off x="287524" y="200590"/>
            <a:ext cx="2880320" cy="523220"/>
          </a:xfrm>
          <a:prstGeom prst="rect">
            <a:avLst/>
          </a:prstGeom>
          <a:noFill/>
        </p:spPr>
        <p:txBody>
          <a:bodyPr wrap="square" rtlCol="0">
            <a:spAutoFit/>
          </a:bodyPr>
          <a:lstStyle/>
          <a:p>
            <a:r>
              <a:rPr lang="en-US" sz="2800" b="1" dirty="0">
                <a:solidFill>
                  <a:srgbClr val="008080"/>
                </a:solidFill>
              </a:rPr>
              <a:t>1. Introduction</a:t>
            </a:r>
          </a:p>
        </p:txBody>
      </p:sp>
    </p:spTree>
    <p:extLst>
      <p:ext uri="{BB962C8B-B14F-4D97-AF65-F5344CB8AC3E}">
        <p14:creationId xmlns:p14="http://schemas.microsoft.com/office/powerpoint/2010/main" val="3217367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DFD2372-5D5D-AD49-B115-80017FD194C1}" type="slidenum">
              <a:rPr lang="es-ES" altLang="es-ES_tradnl" sz="1400"/>
              <a:pPr eaLnBrk="1" hangingPunct="1"/>
              <a:t>3</a:t>
            </a:fld>
            <a:endParaRPr lang="es-ES" altLang="es-ES_tradnl" sz="1400"/>
          </a:p>
        </p:txBody>
      </p:sp>
      <p:sp>
        <p:nvSpPr>
          <p:cNvPr id="4" name="CuadroTexto 1">
            <a:extLst>
              <a:ext uri="{FF2B5EF4-FFF2-40B4-BE49-F238E27FC236}">
                <a16:creationId xmlns:a16="http://schemas.microsoft.com/office/drawing/2014/main" id="{03A4E77A-364E-CC45-9503-E24584847E32}"/>
              </a:ext>
            </a:extLst>
          </p:cNvPr>
          <p:cNvSpPr txBox="1">
            <a:spLocks noChangeArrowheads="1"/>
          </p:cNvSpPr>
          <p:nvPr/>
        </p:nvSpPr>
        <p:spPr bwMode="auto">
          <a:xfrm>
            <a:off x="287524" y="240044"/>
            <a:ext cx="8568952" cy="4339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GB" sz="2000" b="1" dirty="0">
                <a:latin typeface="Arial" panose="020B0604020202020204" pitchFamily="34" charset="0"/>
                <a:cs typeface="Arial" panose="020B0604020202020204" pitchFamily="34" charset="0"/>
              </a:rPr>
              <a:t>Objective</a:t>
            </a:r>
          </a:p>
          <a:p>
            <a:pPr eaLnBrk="1" hangingPunct="1">
              <a:defRPr/>
            </a:pPr>
            <a:endParaRPr lang="en-GB" sz="1800" dirty="0">
              <a:latin typeface="Arial" panose="020B0604020202020204" pitchFamily="34" charset="0"/>
              <a:cs typeface="Arial" panose="020B0604020202020204" pitchFamily="34" charset="0"/>
            </a:endParaRPr>
          </a:p>
          <a:p>
            <a:pPr algn="just" eaLnBrk="1" hangingPunct="1">
              <a:defRPr/>
            </a:pPr>
            <a:r>
              <a:rPr lang="en-GB" sz="1800" dirty="0">
                <a:latin typeface="Arial" panose="020B0604020202020204" pitchFamily="34" charset="0"/>
                <a:cs typeface="Arial" panose="020B0604020202020204" pitchFamily="34" charset="0"/>
              </a:rPr>
              <a:t>To analyse the effects of the use of eco-technological knowledge and specialisation in digital eco-technologies in energy domains on CO2 emissions at the regional level.</a:t>
            </a:r>
          </a:p>
          <a:p>
            <a:pPr eaLnBrk="1" hangingPunct="1">
              <a:defRPr/>
            </a:pPr>
            <a:endParaRPr lang="en-GB" sz="1800" b="1" dirty="0"/>
          </a:p>
          <a:p>
            <a:pPr algn="just" eaLnBrk="1" hangingPunct="1">
              <a:defRPr/>
            </a:pPr>
            <a:r>
              <a:rPr lang="en-GB" sz="2000" b="1" dirty="0"/>
              <a:t>Our contribution</a:t>
            </a:r>
          </a:p>
          <a:p>
            <a:pPr algn="just" eaLnBrk="1" hangingPunct="1">
              <a:defRPr/>
            </a:pPr>
            <a:endParaRPr lang="en-GB" sz="2000" dirty="0"/>
          </a:p>
          <a:p>
            <a:pPr marL="342900" indent="-342900" algn="just" eaLnBrk="1" hangingPunct="1">
              <a:buFontTx/>
              <a:buChar char="-"/>
              <a:defRPr/>
            </a:pPr>
            <a:r>
              <a:rPr lang="en-GB" sz="1800" dirty="0"/>
              <a:t>We provide quantitative evidence on this topic at the regional level.</a:t>
            </a:r>
          </a:p>
          <a:p>
            <a:pPr algn="just" eaLnBrk="1" hangingPunct="1">
              <a:defRPr/>
            </a:pPr>
            <a:endParaRPr lang="en-GB" sz="1800" dirty="0"/>
          </a:p>
          <a:p>
            <a:pPr marL="342900" indent="-342900" algn="just" eaLnBrk="1" hangingPunct="1">
              <a:buFontTx/>
              <a:buChar char="-"/>
              <a:defRPr/>
            </a:pPr>
            <a:r>
              <a:rPr lang="en-GB" sz="1800" dirty="0"/>
              <a:t>We include the effect of national and international knowledge spillovers.</a:t>
            </a:r>
          </a:p>
          <a:p>
            <a:pPr algn="just" eaLnBrk="1" hangingPunct="1">
              <a:defRPr/>
            </a:pPr>
            <a:endParaRPr lang="en-GB" sz="1800" dirty="0"/>
          </a:p>
          <a:p>
            <a:pPr marL="342900" indent="-342900" algn="just" eaLnBrk="1" hangingPunct="1">
              <a:buFontTx/>
              <a:buChar char="-"/>
              <a:defRPr/>
            </a:pPr>
            <a:r>
              <a:rPr lang="en-GB" sz="1800" dirty="0">
                <a:latin typeface="Arial" panose="020B0604020202020204" pitchFamily="34" charset="0"/>
                <a:cs typeface="Arial" panose="020B0604020202020204" pitchFamily="34" charset="0"/>
              </a:rPr>
              <a:t>We rely on an original sample of over 140k patents in the energy eco-technology domain, of which 16K are related to digital domains.</a:t>
            </a:r>
            <a:endParaRPr lang="en-GB" sz="1800" dirty="0"/>
          </a:p>
          <a:p>
            <a:pPr marL="342900" indent="-342900" algn="just" eaLnBrk="1" hangingPunct="1">
              <a:buFontTx/>
              <a:buChar char="-"/>
              <a:defRPr/>
            </a:pPr>
            <a:endParaRPr lang="en-GB" sz="1800" dirty="0"/>
          </a:p>
        </p:txBody>
      </p:sp>
    </p:spTree>
    <p:extLst>
      <p:ext uri="{BB962C8B-B14F-4D97-AF65-F5344CB8AC3E}">
        <p14:creationId xmlns:p14="http://schemas.microsoft.com/office/powerpoint/2010/main" val="1186640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9D34A524-AF14-3D4B-B9D6-3FE55D1DE3CB}" type="slidenum">
              <a:rPr lang="en-GB" altLang="es-ES_tradnl" sz="1400" smtClean="0"/>
              <a:pPr eaLnBrk="1" hangingPunct="1"/>
              <a:t>4</a:t>
            </a:fld>
            <a:endParaRPr lang="en-GB" altLang="es-ES_tradnl" sz="1400"/>
          </a:p>
        </p:txBody>
      </p:sp>
      <p:sp>
        <p:nvSpPr>
          <p:cNvPr id="21506" name="CuadroTexto 1"/>
          <p:cNvSpPr txBox="1">
            <a:spLocks noChangeArrowheads="1"/>
          </p:cNvSpPr>
          <p:nvPr/>
        </p:nvSpPr>
        <p:spPr bwMode="auto">
          <a:xfrm>
            <a:off x="179512" y="-59377"/>
            <a:ext cx="8617724" cy="69865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712788" indent="-357188" eaLnBrk="0" hangingPunct="0">
              <a:defRPr sz="2400">
                <a:solidFill>
                  <a:schemeClr val="tx1"/>
                </a:solidFill>
                <a:latin typeface="Arial" charset="0"/>
                <a:ea typeface="ＭＳ Ｐゴシック" charset="-128"/>
              </a:defRPr>
            </a:lvl2pPr>
            <a:lvl3pPr marL="1081088" indent="-365125"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just" eaLnBrk="1" hangingPunct="1"/>
            <a:r>
              <a:rPr lang="en-GB" altLang="es-ES_tradnl" sz="2800" b="1" dirty="0">
                <a:solidFill>
                  <a:srgbClr val="008080"/>
                </a:solidFill>
              </a:rPr>
              <a:t>2. Literature review and hypotheses</a:t>
            </a:r>
            <a:endParaRPr lang="en-GB" altLang="es-ES_tradnl" sz="2000" dirty="0"/>
          </a:p>
          <a:p>
            <a:pPr algn="just" eaLnBrk="1" hangingPunct="1"/>
            <a:r>
              <a:rPr lang="en-GB" sz="1800" b="1" i="0" dirty="0">
                <a:solidFill>
                  <a:srgbClr val="222222"/>
                </a:solidFill>
                <a:effectLst/>
                <a:highlight>
                  <a:srgbClr val="FFFFFF"/>
                </a:highlight>
                <a:latin typeface="Arial" panose="020B0604020202020204" pitchFamily="34" charset="0"/>
                <a:cs typeface="Arial" panose="020B0604020202020204" pitchFamily="34" charset="0"/>
              </a:rPr>
              <a:t>2.1. Innovation, knowledge spillover</a:t>
            </a:r>
            <a:r>
              <a:rPr lang="en-GB" sz="1800" b="1" dirty="0">
                <a:solidFill>
                  <a:srgbClr val="222222"/>
                </a:solidFill>
                <a:highlight>
                  <a:srgbClr val="FFFFFF"/>
                </a:highlight>
                <a:latin typeface="Arial" panose="020B0604020202020204" pitchFamily="34" charset="0"/>
                <a:cs typeface="Arial" panose="020B0604020202020204" pitchFamily="34" charset="0"/>
              </a:rPr>
              <a:t>s and emissions</a:t>
            </a:r>
          </a:p>
          <a:p>
            <a:pPr algn="just" eaLnBrk="1" hangingPunct="1"/>
            <a:endParaRPr lang="en-GB" sz="1800" dirty="0">
              <a:solidFill>
                <a:srgbClr val="222222"/>
              </a:solidFill>
              <a:highlight>
                <a:srgbClr val="FFFFFF"/>
              </a:highlight>
              <a:latin typeface="Arial" panose="020B0604020202020204" pitchFamily="34" charset="0"/>
              <a:cs typeface="Arial" panose="020B0604020202020204" pitchFamily="34" charset="0"/>
            </a:endParaRPr>
          </a:p>
          <a:p>
            <a:pPr algn="just" eaLnBrk="1" hangingPunct="1"/>
            <a:r>
              <a:rPr lang="en-GB" sz="1800" b="1" dirty="0">
                <a:solidFill>
                  <a:srgbClr val="222222"/>
                </a:solidFill>
                <a:highlight>
                  <a:srgbClr val="FFFFFF"/>
                </a:highlight>
                <a:latin typeface="Arial" panose="020B0604020202020204" pitchFamily="34" charset="0"/>
                <a:cs typeface="Arial" panose="020B0604020202020204" pitchFamily="34" charset="0"/>
              </a:rPr>
              <a:t>Green energy technologies</a:t>
            </a:r>
          </a:p>
          <a:p>
            <a:pPr algn="just" eaLnBrk="1" hangingPunct="1"/>
            <a:endParaRPr lang="en-GB" sz="1800" dirty="0">
              <a:solidFill>
                <a:srgbClr val="222222"/>
              </a:solidFill>
              <a:highlight>
                <a:srgbClr val="FFFFFF"/>
              </a:highlight>
              <a:latin typeface="Arial" panose="020B0604020202020204" pitchFamily="34" charset="0"/>
              <a:cs typeface="Arial" panose="020B0604020202020204" pitchFamily="34" charset="0"/>
            </a:endParaRPr>
          </a:p>
          <a:p>
            <a:pPr marL="285750" indent="-285750" algn="just">
              <a:buFontTx/>
              <a:buChar char="-"/>
            </a:pPr>
            <a:r>
              <a:rPr lang="en-GB" sz="1800" dirty="0">
                <a:latin typeface="Arial" panose="020B0604020202020204" pitchFamily="34" charset="0"/>
                <a:cs typeface="Arial" panose="020B0604020202020204" pitchFamily="34" charset="0"/>
              </a:rPr>
              <a:t>Implementing </a:t>
            </a:r>
            <a:r>
              <a:rPr lang="en-GB" sz="1800" dirty="0">
                <a:effectLst/>
                <a:latin typeface="Arial" panose="020B0604020202020204" pitchFamily="34" charset="0"/>
                <a:cs typeface="Arial" panose="020B0604020202020204" pitchFamily="34" charset="0"/>
              </a:rPr>
              <a:t>green technologies can reduce energy use</a:t>
            </a:r>
            <a:r>
              <a:rPr lang="en-GB" sz="1800" dirty="0">
                <a:latin typeface="Arial" panose="020B0604020202020204" pitchFamily="34" charset="0"/>
                <a:cs typeface="Arial" panose="020B0604020202020204" pitchFamily="34" charset="0"/>
              </a:rPr>
              <a:t> </a:t>
            </a:r>
            <a:r>
              <a:rPr lang="en-GB" sz="1800" dirty="0">
                <a:effectLst/>
                <a:latin typeface="Arial" panose="020B0604020202020204" pitchFamily="34" charset="0"/>
                <a:cs typeface="Arial" panose="020B0604020202020204" pitchFamily="34" charset="0"/>
              </a:rPr>
              <a:t>and promote resource conservation and recycling, which will directly</a:t>
            </a:r>
            <a:r>
              <a:rPr lang="en-GB" sz="1800" dirty="0">
                <a:latin typeface="Arial" panose="020B0604020202020204" pitchFamily="34" charset="0"/>
                <a:cs typeface="Arial" panose="020B0604020202020204" pitchFamily="34" charset="0"/>
              </a:rPr>
              <a:t> </a:t>
            </a:r>
            <a:r>
              <a:rPr lang="en-GB" sz="1800" dirty="0">
                <a:effectLst/>
                <a:latin typeface="Arial" panose="020B0604020202020204" pitchFamily="34" charset="0"/>
                <a:cs typeface="Arial" panose="020B0604020202020204" pitchFamily="34" charset="0"/>
              </a:rPr>
              <a:t>affect energy intensity </a:t>
            </a:r>
            <a:r>
              <a:rPr lang="en-GB" sz="1800" dirty="0">
                <a:solidFill>
                  <a:schemeClr val="accent1"/>
                </a:solidFill>
                <a:effectLst/>
                <a:latin typeface="Arial" panose="020B0604020202020204" pitchFamily="34" charset="0"/>
                <a:cs typeface="Arial" panose="020B0604020202020204" pitchFamily="34" charset="0"/>
              </a:rPr>
              <a:t>(Chakraborty and </a:t>
            </a:r>
            <a:r>
              <a:rPr lang="en-GB" sz="1800" dirty="0" err="1">
                <a:solidFill>
                  <a:schemeClr val="accent1"/>
                </a:solidFill>
                <a:effectLst/>
                <a:latin typeface="Arial" panose="020B0604020202020204" pitchFamily="34" charset="0"/>
                <a:cs typeface="Arial" panose="020B0604020202020204" pitchFamily="34" charset="0"/>
              </a:rPr>
              <a:t>Mazzanti</a:t>
            </a:r>
            <a:r>
              <a:rPr lang="en-GB" sz="1800" dirty="0">
                <a:solidFill>
                  <a:schemeClr val="accent1"/>
                </a:solidFill>
                <a:effectLst/>
                <a:latin typeface="Arial" panose="020B0604020202020204" pitchFamily="34" charset="0"/>
                <a:cs typeface="Arial" panose="020B0604020202020204" pitchFamily="34" charset="0"/>
              </a:rPr>
              <a:t>, 2020, Pan et al., 2021) </a:t>
            </a:r>
            <a:r>
              <a:rPr lang="en-GB" sz="1800" dirty="0">
                <a:effectLst/>
                <a:latin typeface="Arial" panose="020B0604020202020204" pitchFamily="34" charset="0"/>
                <a:cs typeface="Arial" panose="020B0604020202020204" pitchFamily="34" charset="0"/>
              </a:rPr>
              <a:t>and, thus, CO2 emissions.</a:t>
            </a:r>
          </a:p>
          <a:p>
            <a:pPr marL="285750" indent="-285750" algn="just">
              <a:buFontTx/>
              <a:buChar char="-"/>
            </a:pPr>
            <a:endParaRPr lang="en-GB" sz="1800" dirty="0">
              <a:latin typeface="Arial" panose="020B0604020202020204" pitchFamily="34" charset="0"/>
              <a:cs typeface="Arial" panose="020B0604020202020204" pitchFamily="34" charset="0"/>
            </a:endParaRPr>
          </a:p>
          <a:p>
            <a:pPr algn="just"/>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H1: The access to internal eco-tech knowledge in the region reduces regional </a:t>
            </a:r>
            <a:r>
              <a:rPr lang="en-GB" sz="1800" dirty="0">
                <a:solidFill>
                  <a:schemeClr val="accent1"/>
                </a:solidFill>
                <a:latin typeface="Arial" panose="020B0604020202020204" pitchFamily="34" charset="0"/>
                <a:ea typeface="Calibri" panose="020F0502020204030204" pitchFamily="34" charset="0"/>
                <a:cs typeface="Arial" panose="020B0604020202020204" pitchFamily="34" charset="0"/>
              </a:rPr>
              <a:t>CO2</a:t>
            </a:r>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 emissions.</a:t>
            </a:r>
            <a:endParaRPr lang="en-GB" sz="1800" dirty="0">
              <a:solidFill>
                <a:schemeClr val="accent1"/>
              </a:solidFill>
              <a:latin typeface="Arial" panose="020B0604020202020204" pitchFamily="34" charset="0"/>
              <a:ea typeface="Calibri" panose="020F0502020204030204" pitchFamily="34" charset="0"/>
              <a:cs typeface="Arial" panose="020B0604020202020204" pitchFamily="34" charset="0"/>
            </a:endParaRPr>
          </a:p>
          <a:p>
            <a:pPr algn="just"/>
            <a:endParaRPr lang="en-GB" sz="1800" dirty="0">
              <a:effectLst/>
              <a:latin typeface="Arial" panose="020B0604020202020204" pitchFamily="34" charset="0"/>
              <a:cs typeface="Arial" panose="020B0604020202020204" pitchFamily="34" charset="0"/>
            </a:endParaRPr>
          </a:p>
          <a:p>
            <a:pPr algn="just"/>
            <a:r>
              <a:rPr lang="en-GB" sz="1800" b="1" dirty="0">
                <a:effectLst/>
                <a:latin typeface="Arial" panose="020B0604020202020204" pitchFamily="34" charset="0"/>
                <a:ea typeface="Calibri" panose="020F0502020204030204" pitchFamily="34" charset="0"/>
                <a:cs typeface="Arial" panose="020B0604020202020204" pitchFamily="34" charset="0"/>
              </a:rPr>
              <a:t>Digital technologies </a:t>
            </a:r>
          </a:p>
          <a:p>
            <a:pPr algn="just"/>
            <a:endParaRPr lang="en-GB" sz="1800" b="1" dirty="0">
              <a:effectLst/>
              <a:latin typeface="Arial" panose="020B0604020202020204" pitchFamily="34" charset="0"/>
              <a:ea typeface="Calibri" panose="020F0502020204030204" pitchFamily="34" charset="0"/>
              <a:cs typeface="Arial" panose="020B0604020202020204" pitchFamily="34" charset="0"/>
            </a:endParaRPr>
          </a:p>
          <a:p>
            <a:pPr marL="285750" indent="-285750" algn="just">
              <a:buFont typeface="Letra del sistema regular"/>
              <a:buChar char="-"/>
            </a:pPr>
            <a:r>
              <a:rPr lang="en-GB" sz="1800" dirty="0">
                <a:latin typeface="Arial" panose="020B0604020202020204" pitchFamily="34" charset="0"/>
                <a:cs typeface="Arial" panose="020B0604020202020204" pitchFamily="34" charset="0"/>
              </a:rPr>
              <a:t>Digital technologies may help to tackle environmental problems </a:t>
            </a:r>
            <a:r>
              <a:rPr lang="en-GB" sz="1800" dirty="0">
                <a:effectLst/>
                <a:latin typeface="Arial" panose="020B0604020202020204" pitchFamily="34" charset="0"/>
                <a:cs typeface="Arial" panose="020B0604020202020204" pitchFamily="34" charset="0"/>
              </a:rPr>
              <a:t>(see, e.g., </a:t>
            </a:r>
            <a:r>
              <a:rPr lang="en-GB" sz="1800" dirty="0" err="1">
                <a:solidFill>
                  <a:schemeClr val="accent1"/>
                </a:solidFill>
                <a:effectLst/>
                <a:latin typeface="Arial" panose="020B0604020202020204" pitchFamily="34" charset="0"/>
                <a:cs typeface="Arial" panose="020B0604020202020204" pitchFamily="34" charset="0"/>
              </a:rPr>
              <a:t>Rolnick</a:t>
            </a:r>
            <a:r>
              <a:rPr lang="en-GB" sz="1800" dirty="0">
                <a:solidFill>
                  <a:schemeClr val="accent1"/>
                </a:solidFill>
                <a:effectLst/>
                <a:latin typeface="Arial" panose="020B0604020202020204" pitchFamily="34" charset="0"/>
                <a:cs typeface="Arial" panose="020B0604020202020204" pitchFamily="34" charset="0"/>
              </a:rPr>
              <a:t> et al. 2019</a:t>
            </a:r>
            <a:r>
              <a:rPr lang="en-GB" sz="1800" dirty="0">
                <a:effectLst/>
                <a:latin typeface="Arial" panose="020B0604020202020204" pitchFamily="34" charset="0"/>
                <a:cs typeface="Arial" panose="020B0604020202020204" pitchFamily="34" charset="0"/>
              </a:rPr>
              <a:t>). </a:t>
            </a:r>
          </a:p>
          <a:p>
            <a:pPr marL="285750" indent="-285750" algn="just">
              <a:buFont typeface="Letra del sistema regular"/>
              <a:buChar char="-"/>
            </a:pPr>
            <a:r>
              <a:rPr lang="en-GB" sz="1800" dirty="0">
                <a:effectLst/>
                <a:latin typeface="Arial" panose="020B0604020202020204" pitchFamily="34" charset="0"/>
                <a:cs typeface="Arial" panose="020B0604020202020204" pitchFamily="34" charset="0"/>
              </a:rPr>
              <a:t>But they can </a:t>
            </a:r>
            <a:r>
              <a:rPr lang="en-GB" sz="1800" dirty="0">
                <a:latin typeface="Arial" panose="020B0604020202020204" pitchFamily="34" charset="0"/>
                <a:cs typeface="Arial" panose="020B0604020202020204" pitchFamily="34" charset="0"/>
              </a:rPr>
              <a:t>increase emissions for several reasons: intensive energy consumption </a:t>
            </a:r>
            <a:r>
              <a:rPr lang="en-GB" sz="1800" dirty="0">
                <a:solidFill>
                  <a:schemeClr val="accent1"/>
                </a:solidFill>
                <a:latin typeface="Arial" panose="020B0604020202020204" pitchFamily="34" charset="0"/>
                <a:cs typeface="Arial" panose="020B0604020202020204" pitchFamily="34" charset="0"/>
              </a:rPr>
              <a:t>(</a:t>
            </a:r>
            <a:r>
              <a:rPr lang="en-GB" sz="1800" dirty="0" err="1">
                <a:solidFill>
                  <a:schemeClr val="accent1"/>
                </a:solidFill>
                <a:latin typeface="Arial" panose="020B0604020202020204" pitchFamily="34" charset="0"/>
                <a:cs typeface="Arial" panose="020B0604020202020204" pitchFamily="34" charset="0"/>
              </a:rPr>
              <a:t>Dusik</a:t>
            </a:r>
            <a:r>
              <a:rPr lang="en-GB" sz="1800" dirty="0">
                <a:solidFill>
                  <a:schemeClr val="accent1"/>
                </a:solidFill>
                <a:latin typeface="Arial" panose="020B0604020202020204" pitchFamily="34" charset="0"/>
                <a:cs typeface="Arial" panose="020B0604020202020204" pitchFamily="34" charset="0"/>
              </a:rPr>
              <a:t> et al. 2018; Jones 2018; </a:t>
            </a:r>
            <a:r>
              <a:rPr lang="en-GB" sz="1800" dirty="0" err="1">
                <a:solidFill>
                  <a:schemeClr val="accent1"/>
                </a:solidFill>
                <a:latin typeface="Arial" panose="020B0604020202020204" pitchFamily="34" charset="0"/>
                <a:cs typeface="Arial" panose="020B0604020202020204" pitchFamily="34" charset="0"/>
              </a:rPr>
              <a:t>Strubell</a:t>
            </a:r>
            <a:r>
              <a:rPr lang="en-GB" sz="1800" dirty="0">
                <a:solidFill>
                  <a:schemeClr val="accent1"/>
                </a:solidFill>
                <a:latin typeface="Arial" panose="020B0604020202020204" pitchFamily="34" charset="0"/>
                <a:cs typeface="Arial" panose="020B0604020202020204" pitchFamily="34" charset="0"/>
              </a:rPr>
              <a:t> et al. 2019); </a:t>
            </a:r>
            <a:r>
              <a:rPr lang="en-GB" sz="1800" dirty="0">
                <a:latin typeface="Arial" panose="020B0604020202020204" pitchFamily="34" charset="0"/>
                <a:cs typeface="Arial" panose="020B0604020202020204" pitchFamily="34" charset="0"/>
              </a:rPr>
              <a:t>most of the materials cannot be re-cycled or re-used, leading to a technological dead end and waste management issues, hence increasing emissions</a:t>
            </a:r>
            <a:r>
              <a:rPr lang="en-GB" sz="1800" dirty="0">
                <a:solidFill>
                  <a:schemeClr val="accent1"/>
                </a:solidFill>
                <a:latin typeface="Arial" panose="020B0604020202020204" pitchFamily="34" charset="0"/>
                <a:cs typeface="Arial" panose="020B0604020202020204" pitchFamily="34" charset="0"/>
              </a:rPr>
              <a:t> (Shift Project 2019; Kunkel and </a:t>
            </a:r>
            <a:r>
              <a:rPr lang="en-GB" sz="1800" dirty="0" err="1">
                <a:solidFill>
                  <a:schemeClr val="accent1"/>
                </a:solidFill>
                <a:latin typeface="Arial" panose="020B0604020202020204" pitchFamily="34" charset="0"/>
                <a:cs typeface="Arial" panose="020B0604020202020204" pitchFamily="34" charset="0"/>
              </a:rPr>
              <a:t>Matthess</a:t>
            </a:r>
            <a:r>
              <a:rPr lang="en-GB" sz="1800" dirty="0">
                <a:solidFill>
                  <a:schemeClr val="accent1"/>
                </a:solidFill>
                <a:latin typeface="Arial" panose="020B0604020202020204" pitchFamily="34" charset="0"/>
                <a:cs typeface="Arial" panose="020B0604020202020204" pitchFamily="34" charset="0"/>
              </a:rPr>
              <a:t> 2020).</a:t>
            </a:r>
          </a:p>
          <a:p>
            <a:pPr lvl="1" algn="just"/>
            <a:endParaRPr lang="en-GB" dirty="0">
              <a:latin typeface="Arial" panose="020B0604020202020204" pitchFamily="34" charset="0"/>
              <a:ea typeface="Calibri" panose="020F0502020204030204" pitchFamily="34" charset="0"/>
              <a:cs typeface="Arial" panose="020B0604020202020204" pitchFamily="34" charset="0"/>
            </a:endParaRPr>
          </a:p>
          <a:p>
            <a:pPr lvl="1" algn="just"/>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H2: The regional specialization in digital energy eco-technologies increases regional </a:t>
            </a:r>
            <a:r>
              <a:rPr lang="en-GB" sz="1800" dirty="0">
                <a:solidFill>
                  <a:schemeClr val="accent1"/>
                </a:solidFill>
                <a:latin typeface="Arial" panose="020B0604020202020204" pitchFamily="34" charset="0"/>
                <a:ea typeface="Calibri" panose="020F0502020204030204" pitchFamily="34" charset="0"/>
                <a:cs typeface="Arial" panose="020B0604020202020204" pitchFamily="34" charset="0"/>
              </a:rPr>
              <a:t>CO2</a:t>
            </a:r>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 emissions.</a:t>
            </a:r>
          </a:p>
        </p:txBody>
      </p:sp>
    </p:spTree>
    <p:extLst>
      <p:ext uri="{BB962C8B-B14F-4D97-AF65-F5344CB8AC3E}">
        <p14:creationId xmlns:p14="http://schemas.microsoft.com/office/powerpoint/2010/main" val="1147922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9D34A524-AF14-3D4B-B9D6-3FE55D1DE3CB}" type="slidenum">
              <a:rPr lang="es-ES" altLang="es-ES_tradnl" sz="1400"/>
              <a:pPr eaLnBrk="1" hangingPunct="1"/>
              <a:t>5</a:t>
            </a:fld>
            <a:endParaRPr lang="es-ES" altLang="es-ES_tradnl" sz="1400"/>
          </a:p>
        </p:txBody>
      </p:sp>
      <p:sp>
        <p:nvSpPr>
          <p:cNvPr id="21506" name="CuadroTexto 1"/>
          <p:cNvSpPr txBox="1">
            <a:spLocks noChangeArrowheads="1"/>
          </p:cNvSpPr>
          <p:nvPr/>
        </p:nvSpPr>
        <p:spPr bwMode="auto">
          <a:xfrm>
            <a:off x="263138" y="136524"/>
            <a:ext cx="8617724" cy="67403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712788" indent="-357188" eaLnBrk="0" hangingPunct="0">
              <a:defRPr sz="2400">
                <a:solidFill>
                  <a:schemeClr val="tx1"/>
                </a:solidFill>
                <a:latin typeface="Arial" charset="0"/>
                <a:ea typeface="ＭＳ Ｐゴシック" charset="-128"/>
              </a:defRPr>
            </a:lvl2pPr>
            <a:lvl3pPr marL="1081088" indent="-365125"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just"/>
            <a:r>
              <a:rPr lang="en-GB" sz="1800" b="1" dirty="0">
                <a:effectLst/>
                <a:latin typeface="Arial" panose="020B0604020202020204" pitchFamily="34" charset="0"/>
                <a:cs typeface="Arial" panose="020B0604020202020204" pitchFamily="34" charset="0"/>
              </a:rPr>
              <a:t>Knowledge spillovers and CO2 emissions</a:t>
            </a:r>
          </a:p>
          <a:p>
            <a:pPr algn="just"/>
            <a:endParaRPr lang="en-GB" sz="1800" dirty="0">
              <a:effectLst/>
              <a:latin typeface="Arial" panose="020B0604020202020204" pitchFamily="34" charset="0"/>
              <a:cs typeface="Arial" panose="020B0604020202020204" pitchFamily="34" charset="0"/>
            </a:endParaRPr>
          </a:p>
          <a:p>
            <a:pPr marL="285750" indent="-285750" algn="just">
              <a:buFont typeface="Letra del sistema regular"/>
              <a:buChar char="-"/>
            </a:pPr>
            <a:r>
              <a:rPr lang="en-GB" sz="1800" dirty="0">
                <a:effectLst/>
                <a:latin typeface="Arial" panose="020B0604020202020204" pitchFamily="34" charset="0"/>
                <a:cs typeface="Arial" panose="020B0604020202020204" pitchFamily="34" charset="0"/>
              </a:rPr>
              <a:t>Knowledge spillovers can expand the use of existing green technologies and improve the</a:t>
            </a:r>
            <a:r>
              <a:rPr lang="en-GB" sz="1800" dirty="0">
                <a:latin typeface="Arial" panose="020B0604020202020204" pitchFamily="34" charset="0"/>
                <a:cs typeface="Arial" panose="020B0604020202020204" pitchFamily="34" charset="0"/>
              </a:rPr>
              <a:t> </a:t>
            </a:r>
            <a:r>
              <a:rPr lang="en-GB" sz="1800" dirty="0">
                <a:effectLst/>
                <a:latin typeface="Arial" panose="020B0604020202020204" pitchFamily="34" charset="0"/>
                <a:cs typeface="Arial" panose="020B0604020202020204" pitchFamily="34" charset="0"/>
              </a:rPr>
              <a:t>utilization of green technologies, thereby affecting energy efficiency</a:t>
            </a:r>
            <a:r>
              <a:rPr lang="en-GB" sz="1800" dirty="0">
                <a:latin typeface="Arial" panose="020B0604020202020204" pitchFamily="34" charset="0"/>
                <a:cs typeface="Arial" panose="020B0604020202020204" pitchFamily="34" charset="0"/>
              </a:rPr>
              <a:t> </a:t>
            </a:r>
            <a:r>
              <a:rPr lang="en-GB" sz="1800" dirty="0">
                <a:solidFill>
                  <a:schemeClr val="accent1"/>
                </a:solidFill>
                <a:latin typeface="Arial" panose="020B0604020202020204" pitchFamily="34" charset="0"/>
                <a:cs typeface="Arial" panose="020B0604020202020204" pitchFamily="34" charset="0"/>
              </a:rPr>
              <a:t>(Chakraborty and </a:t>
            </a:r>
            <a:r>
              <a:rPr lang="en-GB" sz="1800" dirty="0" err="1">
                <a:solidFill>
                  <a:schemeClr val="accent1"/>
                </a:solidFill>
                <a:latin typeface="Arial" panose="020B0604020202020204" pitchFamily="34" charset="0"/>
                <a:cs typeface="Arial" panose="020B0604020202020204" pitchFamily="34" charset="0"/>
              </a:rPr>
              <a:t>Mazzanti</a:t>
            </a:r>
            <a:r>
              <a:rPr lang="en-GB" sz="1800" dirty="0">
                <a:solidFill>
                  <a:schemeClr val="accent1"/>
                </a:solidFill>
                <a:latin typeface="Arial" panose="020B0604020202020204" pitchFamily="34" charset="0"/>
                <a:cs typeface="Arial" panose="020B0604020202020204" pitchFamily="34" charset="0"/>
              </a:rPr>
              <a:t>, 2020)  </a:t>
            </a:r>
            <a:r>
              <a:rPr lang="en-GB" sz="1800" dirty="0">
                <a:latin typeface="Arial" panose="020B0604020202020204" pitchFamily="34" charset="0"/>
                <a:cs typeface="Arial" panose="020B0604020202020204" pitchFamily="34" charset="0"/>
              </a:rPr>
              <a:t>and thus CO2 emissions. </a:t>
            </a:r>
            <a:endParaRPr lang="en-GB" sz="1800" dirty="0">
              <a:effectLst/>
              <a:latin typeface="Arial" panose="020B0604020202020204" pitchFamily="34" charset="0"/>
              <a:cs typeface="Arial" panose="020B0604020202020204" pitchFamily="34" charset="0"/>
            </a:endParaRPr>
          </a:p>
          <a:p>
            <a:pPr marL="285750" indent="-285750" algn="just">
              <a:buFont typeface="Letra del sistema regular"/>
              <a:buChar char="-"/>
            </a:pPr>
            <a:endParaRPr lang="en-GB" sz="1800" dirty="0">
              <a:latin typeface="Arial" panose="020B0604020202020204" pitchFamily="34" charset="0"/>
              <a:cs typeface="Arial" panose="020B0604020202020204" pitchFamily="34" charset="0"/>
            </a:endParaRPr>
          </a:p>
          <a:p>
            <a:pPr marL="285750" indent="-285750" algn="just">
              <a:buFont typeface="Letra del sistema regular"/>
              <a:buChar char="-"/>
            </a:pPr>
            <a:r>
              <a:rPr lang="en-GB" sz="1800" dirty="0">
                <a:latin typeface="Arial" panose="020B0604020202020204" pitchFamily="34" charset="0"/>
                <a:cs typeface="Arial" panose="020B0604020202020204" pitchFamily="34" charset="0"/>
              </a:rPr>
              <a:t>A region that absorbs external knowledge </a:t>
            </a:r>
            <a:r>
              <a:rPr lang="en-GB" sz="1800" dirty="0">
                <a:effectLst/>
                <a:latin typeface="Arial" panose="020B0604020202020204" pitchFamily="34" charset="0"/>
                <a:cs typeface="Arial" panose="020B0604020202020204" pitchFamily="34" charset="0"/>
              </a:rPr>
              <a:t>increases it</a:t>
            </a:r>
            <a:r>
              <a:rPr lang="en-GB" sz="1800" dirty="0">
                <a:latin typeface="Arial" panose="020B0604020202020204" pitchFamily="34" charset="0"/>
                <a:cs typeface="Arial" panose="020B0604020202020204" pitchFamily="34" charset="0"/>
              </a:rPr>
              <a:t>s </a:t>
            </a:r>
            <a:r>
              <a:rPr lang="en-GB" sz="1800" dirty="0">
                <a:effectLst/>
                <a:latin typeface="Arial" panose="020B0604020202020204" pitchFamily="34" charset="0"/>
                <a:cs typeface="Arial" panose="020B0604020202020204" pitchFamily="34" charset="0"/>
              </a:rPr>
              <a:t>available knowledge stock and</a:t>
            </a:r>
            <a:r>
              <a:rPr lang="en-GB" sz="1800" dirty="0">
                <a:latin typeface="Arial" panose="020B0604020202020204" pitchFamily="34" charset="0"/>
                <a:cs typeface="Arial" panose="020B0604020202020204" pitchFamily="34" charset="0"/>
              </a:rPr>
              <a:t> </a:t>
            </a:r>
            <a:r>
              <a:rPr lang="en-GB" sz="1800" dirty="0">
                <a:effectLst/>
                <a:latin typeface="Arial" panose="020B0604020202020204" pitchFamily="34" charset="0"/>
                <a:cs typeface="Arial" panose="020B0604020202020204" pitchFamily="34" charset="0"/>
              </a:rPr>
              <a:t>stimulates further innovation </a:t>
            </a:r>
            <a:r>
              <a:rPr lang="en-GB" sz="1800" dirty="0">
                <a:solidFill>
                  <a:schemeClr val="accent1"/>
                </a:solidFill>
                <a:effectLst/>
                <a:latin typeface="Arial" panose="020B0604020202020204" pitchFamily="34" charset="0"/>
                <a:cs typeface="Arial" panose="020B0604020202020204" pitchFamily="34" charset="0"/>
              </a:rPr>
              <a:t>(Pan et al., 2021),</a:t>
            </a:r>
            <a:r>
              <a:rPr lang="en-GB" sz="1800" dirty="0">
                <a:effectLst/>
                <a:latin typeface="Arial" panose="020B0604020202020204" pitchFamily="34" charset="0"/>
                <a:cs typeface="Arial" panose="020B0604020202020204" pitchFamily="34" charset="0"/>
              </a:rPr>
              <a:t> which in turn could lead to a reduction in CO2 emissions. </a:t>
            </a:r>
            <a:endParaRPr lang="en-GB" altLang="es-ES_tradnl" sz="2000" dirty="0"/>
          </a:p>
          <a:p>
            <a:pPr marL="285750" indent="-285750" algn="just" eaLnBrk="1" hangingPunct="1">
              <a:buFont typeface="Letra del sistema regular"/>
              <a:buChar char="-"/>
            </a:pPr>
            <a:endParaRPr lang="en-GB" sz="1800" i="1" dirty="0">
              <a:solidFill>
                <a:srgbClr val="231F20"/>
              </a:solidFill>
              <a:latin typeface="Arial" panose="020B0604020202020204" pitchFamily="34" charset="0"/>
              <a:cs typeface="Arial" panose="020B0604020202020204" pitchFamily="34" charset="0"/>
            </a:endParaRPr>
          </a:p>
          <a:p>
            <a:pPr marL="285750" indent="-285750" algn="just" eaLnBrk="1" hangingPunct="1">
              <a:buFont typeface="Letra del sistema regular"/>
              <a:buChar char="-"/>
            </a:pPr>
            <a:r>
              <a:rPr lang="en-GB" sz="1800" dirty="0">
                <a:solidFill>
                  <a:srgbClr val="231F20"/>
                </a:solidFill>
                <a:latin typeface="Arial" panose="020B0604020202020204" pitchFamily="34" charset="0"/>
                <a:cs typeface="Arial" panose="020B0604020202020204" pitchFamily="34" charset="0"/>
              </a:rPr>
              <a:t>The effects of national or international knowledge spillovers may differ due to increased technological, cultural, geographic, and linguistic distance across countries that can hinder the absorption, and thus the effects of external knowledge.</a:t>
            </a:r>
          </a:p>
          <a:p>
            <a:pPr marL="285750" indent="-285750" algn="just" eaLnBrk="1" hangingPunct="1">
              <a:buFont typeface="Letra del sistema regular"/>
              <a:buChar char="-"/>
            </a:pPr>
            <a:endParaRPr lang="en-GB" sz="1800" i="1" dirty="0">
              <a:solidFill>
                <a:srgbClr val="231F20"/>
              </a:solidFill>
              <a:effectLst/>
              <a:latin typeface="Arial" panose="020B0604020202020204" pitchFamily="34" charset="0"/>
              <a:ea typeface="Calibri" panose="020F0502020204030204" pitchFamily="34" charset="0"/>
              <a:cs typeface="Arial" panose="020B0604020202020204" pitchFamily="34" charset="0"/>
            </a:endParaRPr>
          </a:p>
          <a:p>
            <a:pPr lvl="1" algn="just"/>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H3: </a:t>
            </a:r>
            <a:r>
              <a:rPr lang="en-GB" sz="1800" dirty="0">
                <a:solidFill>
                  <a:schemeClr val="accent1"/>
                </a:solidFill>
                <a:latin typeface="Arial" panose="020B0604020202020204" pitchFamily="34" charset="0"/>
                <a:ea typeface="Calibri" panose="020F0502020204030204" pitchFamily="34" charset="0"/>
                <a:cs typeface="Arial" panose="020B0604020202020204" pitchFamily="34" charset="0"/>
              </a:rPr>
              <a:t>National</a:t>
            </a:r>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 knowledge spillovers of </a:t>
            </a:r>
            <a:r>
              <a:rPr lang="en-GB" sz="1800" dirty="0">
                <a:solidFill>
                  <a:schemeClr val="accent1"/>
                </a:solidFill>
              </a:rPr>
              <a:t>energy eco-technologies</a:t>
            </a:r>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 reduce regional </a:t>
            </a:r>
            <a:r>
              <a:rPr lang="en-GB" sz="1800" dirty="0">
                <a:solidFill>
                  <a:schemeClr val="accent1"/>
                </a:solidFill>
                <a:latin typeface="Arial" panose="020B0604020202020204" pitchFamily="34" charset="0"/>
                <a:ea typeface="Calibri" panose="020F0502020204030204" pitchFamily="34" charset="0"/>
                <a:cs typeface="Arial" panose="020B0604020202020204" pitchFamily="34" charset="0"/>
              </a:rPr>
              <a:t>CO2</a:t>
            </a:r>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 emissions.</a:t>
            </a:r>
          </a:p>
          <a:p>
            <a:pPr lvl="1" algn="just"/>
            <a:endPar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lvl="1" algn="just"/>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H4: International </a:t>
            </a:r>
            <a:r>
              <a:rPr lang="en-GB" sz="1800" dirty="0">
                <a:solidFill>
                  <a:schemeClr val="accent1"/>
                </a:solidFill>
                <a:latin typeface="Arial" panose="020B0604020202020204" pitchFamily="34" charset="0"/>
                <a:ea typeface="Calibri" panose="020F0502020204030204" pitchFamily="34" charset="0"/>
                <a:cs typeface="Arial" panose="020B0604020202020204" pitchFamily="34" charset="0"/>
              </a:rPr>
              <a:t>k</a:t>
            </a:r>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nowledge spillovers of </a:t>
            </a:r>
            <a:r>
              <a:rPr lang="en-GB" sz="1800" dirty="0">
                <a:solidFill>
                  <a:schemeClr val="accent1"/>
                </a:solidFill>
              </a:rPr>
              <a:t>energy eco-technologies</a:t>
            </a:r>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 reduce regional </a:t>
            </a:r>
            <a:r>
              <a:rPr lang="en-GB" sz="1800" dirty="0">
                <a:solidFill>
                  <a:schemeClr val="accent1"/>
                </a:solidFill>
                <a:latin typeface="Arial" panose="020B0604020202020204" pitchFamily="34" charset="0"/>
                <a:ea typeface="Calibri" panose="020F0502020204030204" pitchFamily="34" charset="0"/>
                <a:cs typeface="Arial" panose="020B0604020202020204" pitchFamily="34" charset="0"/>
              </a:rPr>
              <a:t>CO2</a:t>
            </a:r>
            <a:r>
              <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 emissions.</a:t>
            </a:r>
          </a:p>
          <a:p>
            <a:pPr lvl="1" algn="just"/>
            <a:endParaRPr lang="en-GB" sz="18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Vrinda" panose="020B0502040204020203" pitchFamily="34" charset="0"/>
            </a:endParaRPr>
          </a:p>
          <a:p>
            <a:endParaRPr lang="en-GB" sz="1800" dirty="0">
              <a:solidFill>
                <a:schemeClr val="accent1"/>
              </a:solidFill>
              <a:effectLst/>
              <a:latin typeface="Calibri" panose="020F0502020204030204" pitchFamily="34" charset="0"/>
              <a:ea typeface="Calibri" panose="020F0502020204030204" pitchFamily="34" charset="0"/>
              <a:cs typeface="Vrinda" panose="020B0502040204020203" pitchFamily="34" charset="0"/>
            </a:endParaRPr>
          </a:p>
          <a:p>
            <a:pPr algn="just" eaLnBrk="1" hangingPunct="1"/>
            <a:endParaRPr lang="en-GB" altLang="es-ES_tradnl" sz="1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9785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71C63D38-451B-7328-BEDD-998B900476F5}"/>
              </a:ext>
            </a:extLst>
          </p:cNvPr>
          <p:cNvSpPr>
            <a:spLocks noGrp="1"/>
          </p:cNvSpPr>
          <p:nvPr>
            <p:ph type="sldNum" sz="quarter" idx="12"/>
          </p:nvPr>
        </p:nvSpPr>
        <p:spPr/>
        <p:txBody>
          <a:bodyPr/>
          <a:lstStyle/>
          <a:p>
            <a:fld id="{4D192F0F-484F-9544-9250-D8AB8176E196}" type="slidenum">
              <a:rPr lang="en-GB" altLang="es-ES_tradnl" smtClean="0"/>
              <a:pPr/>
              <a:t>6</a:t>
            </a:fld>
            <a:endParaRPr lang="en-GB" altLang="es-ES_tradnl" dirty="0"/>
          </a:p>
        </p:txBody>
      </p:sp>
      <p:sp>
        <p:nvSpPr>
          <p:cNvPr id="5" name="Rectángulo 4">
            <a:extLst>
              <a:ext uri="{FF2B5EF4-FFF2-40B4-BE49-F238E27FC236}">
                <a16:creationId xmlns:a16="http://schemas.microsoft.com/office/drawing/2014/main" id="{68ECA0D7-81C8-7483-A1B4-AB510BEAE439}"/>
              </a:ext>
            </a:extLst>
          </p:cNvPr>
          <p:cNvSpPr/>
          <p:nvPr/>
        </p:nvSpPr>
        <p:spPr>
          <a:xfrm>
            <a:off x="5557058" y="2718106"/>
            <a:ext cx="2193146" cy="51540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CO2 emissions</a:t>
            </a:r>
          </a:p>
        </p:txBody>
      </p:sp>
      <p:sp>
        <p:nvSpPr>
          <p:cNvPr id="8" name="Rectángulo 7">
            <a:extLst>
              <a:ext uri="{FF2B5EF4-FFF2-40B4-BE49-F238E27FC236}">
                <a16:creationId xmlns:a16="http://schemas.microsoft.com/office/drawing/2014/main" id="{44B81210-58D1-44DF-B9B9-8F7C8226118C}"/>
              </a:ext>
            </a:extLst>
          </p:cNvPr>
          <p:cNvSpPr/>
          <p:nvPr/>
        </p:nvSpPr>
        <p:spPr>
          <a:xfrm>
            <a:off x="1006384" y="1219275"/>
            <a:ext cx="3378988" cy="58489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Use of Internal knowledge </a:t>
            </a:r>
          </a:p>
          <a:p>
            <a:pPr algn="ctr"/>
            <a:r>
              <a:rPr lang="en-GB" dirty="0">
                <a:solidFill>
                  <a:schemeClr val="tx1"/>
                </a:solidFill>
              </a:rPr>
              <a:t>in </a:t>
            </a:r>
            <a:r>
              <a:rPr lang="en-GB" dirty="0" err="1">
                <a:solidFill>
                  <a:schemeClr val="tx1"/>
                </a:solidFill>
              </a:rPr>
              <a:t>En-ecotech</a:t>
            </a:r>
            <a:endParaRPr lang="en-GB" dirty="0">
              <a:solidFill>
                <a:schemeClr val="tx1"/>
              </a:solidFill>
            </a:endParaRPr>
          </a:p>
        </p:txBody>
      </p:sp>
      <p:sp>
        <p:nvSpPr>
          <p:cNvPr id="9" name="Rectángulo 8">
            <a:extLst>
              <a:ext uri="{FF2B5EF4-FFF2-40B4-BE49-F238E27FC236}">
                <a16:creationId xmlns:a16="http://schemas.microsoft.com/office/drawing/2014/main" id="{E01F9140-9BBF-F867-FD8C-313A1C373B80}"/>
              </a:ext>
            </a:extLst>
          </p:cNvPr>
          <p:cNvSpPr/>
          <p:nvPr/>
        </p:nvSpPr>
        <p:spPr>
          <a:xfrm>
            <a:off x="1006383" y="2111884"/>
            <a:ext cx="3378988" cy="5494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Specialisation in Digital </a:t>
            </a:r>
          </a:p>
          <a:p>
            <a:pPr algn="ctr"/>
            <a:r>
              <a:rPr lang="en-GB" dirty="0" err="1">
                <a:solidFill>
                  <a:schemeClr val="tx1"/>
                </a:solidFill>
              </a:rPr>
              <a:t>En-ecotech</a:t>
            </a:r>
            <a:endParaRPr lang="en-GB" dirty="0">
              <a:solidFill>
                <a:schemeClr val="tx1"/>
              </a:solidFill>
            </a:endParaRPr>
          </a:p>
        </p:txBody>
      </p:sp>
      <p:sp>
        <p:nvSpPr>
          <p:cNvPr id="10" name="Rectángulo 9">
            <a:extLst>
              <a:ext uri="{FF2B5EF4-FFF2-40B4-BE49-F238E27FC236}">
                <a16:creationId xmlns:a16="http://schemas.microsoft.com/office/drawing/2014/main" id="{E309CC71-259A-6AA2-504A-A3CB654B3EF4}"/>
              </a:ext>
            </a:extLst>
          </p:cNvPr>
          <p:cNvSpPr/>
          <p:nvPr/>
        </p:nvSpPr>
        <p:spPr>
          <a:xfrm>
            <a:off x="846169" y="980727"/>
            <a:ext cx="7110208" cy="2853095"/>
          </a:xfrm>
          <a:prstGeom prst="rect">
            <a:avLst/>
          </a:prstGeom>
          <a:noFill/>
          <a:ln w="222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ángulo 17">
            <a:extLst>
              <a:ext uri="{FF2B5EF4-FFF2-40B4-BE49-F238E27FC236}">
                <a16:creationId xmlns:a16="http://schemas.microsoft.com/office/drawing/2014/main" id="{81693A88-B2A5-8BD3-A97F-980A79A2E4E4}"/>
              </a:ext>
            </a:extLst>
          </p:cNvPr>
          <p:cNvSpPr/>
          <p:nvPr/>
        </p:nvSpPr>
        <p:spPr>
          <a:xfrm>
            <a:off x="1127353" y="4690948"/>
            <a:ext cx="3504510" cy="54754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National knowledge spillovers </a:t>
            </a:r>
          </a:p>
          <a:p>
            <a:pPr algn="ctr"/>
            <a:r>
              <a:rPr lang="en-GB" dirty="0">
                <a:solidFill>
                  <a:schemeClr val="tx1"/>
                </a:solidFill>
              </a:rPr>
              <a:t>of </a:t>
            </a:r>
            <a:r>
              <a:rPr lang="en-GB" dirty="0" err="1">
                <a:solidFill>
                  <a:schemeClr val="tx1"/>
                </a:solidFill>
              </a:rPr>
              <a:t>En-ecotech</a:t>
            </a:r>
            <a:endParaRPr lang="en-GB" dirty="0">
              <a:solidFill>
                <a:schemeClr val="tx1"/>
              </a:solidFill>
            </a:endParaRPr>
          </a:p>
        </p:txBody>
      </p:sp>
      <p:sp>
        <p:nvSpPr>
          <p:cNvPr id="20" name="Rectángulo 19">
            <a:extLst>
              <a:ext uri="{FF2B5EF4-FFF2-40B4-BE49-F238E27FC236}">
                <a16:creationId xmlns:a16="http://schemas.microsoft.com/office/drawing/2014/main" id="{775FC69F-0FF7-F1A1-D0DD-6B10F958C3B9}"/>
              </a:ext>
            </a:extLst>
          </p:cNvPr>
          <p:cNvSpPr/>
          <p:nvPr/>
        </p:nvSpPr>
        <p:spPr>
          <a:xfrm>
            <a:off x="476836" y="607083"/>
            <a:ext cx="8324013" cy="4911206"/>
          </a:xfrm>
          <a:prstGeom prst="rect">
            <a:avLst/>
          </a:prstGeom>
          <a:noFill/>
          <a:ln w="222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Rectángulo 23">
            <a:extLst>
              <a:ext uri="{FF2B5EF4-FFF2-40B4-BE49-F238E27FC236}">
                <a16:creationId xmlns:a16="http://schemas.microsoft.com/office/drawing/2014/main" id="{9ABC38BC-9B3A-72B5-C647-14C3D0289CEB}"/>
              </a:ext>
            </a:extLst>
          </p:cNvPr>
          <p:cNvSpPr/>
          <p:nvPr/>
        </p:nvSpPr>
        <p:spPr>
          <a:xfrm>
            <a:off x="908885" y="6076997"/>
            <a:ext cx="3722978" cy="55870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International knowledge spillovers </a:t>
            </a:r>
          </a:p>
          <a:p>
            <a:pPr algn="ctr"/>
            <a:r>
              <a:rPr lang="en-GB" dirty="0">
                <a:solidFill>
                  <a:schemeClr val="tx1"/>
                </a:solidFill>
              </a:rPr>
              <a:t>of </a:t>
            </a:r>
            <a:r>
              <a:rPr lang="en-GB" dirty="0" err="1">
                <a:solidFill>
                  <a:schemeClr val="tx1"/>
                </a:solidFill>
              </a:rPr>
              <a:t>En-ecotech</a:t>
            </a:r>
            <a:endParaRPr lang="en-GB" dirty="0">
              <a:solidFill>
                <a:schemeClr val="tx1"/>
              </a:solidFill>
            </a:endParaRPr>
          </a:p>
        </p:txBody>
      </p:sp>
      <p:cxnSp>
        <p:nvCxnSpPr>
          <p:cNvPr id="34" name="Conector recto 33">
            <a:extLst>
              <a:ext uri="{FF2B5EF4-FFF2-40B4-BE49-F238E27FC236}">
                <a16:creationId xmlns:a16="http://schemas.microsoft.com/office/drawing/2014/main" id="{51B516B7-F24D-E0CC-495F-CA46F231FE46}"/>
              </a:ext>
            </a:extLst>
          </p:cNvPr>
          <p:cNvCxnSpPr>
            <a:cxnSpLocks/>
          </p:cNvCxnSpPr>
          <p:nvPr/>
        </p:nvCxnSpPr>
        <p:spPr>
          <a:xfrm>
            <a:off x="4396235" y="1812858"/>
            <a:ext cx="1117311" cy="880214"/>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id="{DACF399D-66C0-F8D4-66A0-11D3428B919A}"/>
              </a:ext>
            </a:extLst>
          </p:cNvPr>
          <p:cNvCxnSpPr>
            <a:cxnSpLocks/>
            <a:stCxn id="9" idx="3"/>
          </p:cNvCxnSpPr>
          <p:nvPr/>
        </p:nvCxnSpPr>
        <p:spPr>
          <a:xfrm>
            <a:off x="4385371" y="2386592"/>
            <a:ext cx="1097097" cy="769745"/>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406F2845-D622-F931-4AF9-409AB6104C70}"/>
              </a:ext>
            </a:extLst>
          </p:cNvPr>
          <p:cNvCxnSpPr>
            <a:cxnSpLocks/>
            <a:stCxn id="18" idx="3"/>
          </p:cNvCxnSpPr>
          <p:nvPr/>
        </p:nvCxnSpPr>
        <p:spPr>
          <a:xfrm flipV="1">
            <a:off x="4631863" y="3247487"/>
            <a:ext cx="925195" cy="1717233"/>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ector recto 45">
            <a:extLst>
              <a:ext uri="{FF2B5EF4-FFF2-40B4-BE49-F238E27FC236}">
                <a16:creationId xmlns:a16="http://schemas.microsoft.com/office/drawing/2014/main" id="{AFA02B5C-014F-DBC9-FE01-C74BE67EAEB2}"/>
              </a:ext>
            </a:extLst>
          </p:cNvPr>
          <p:cNvCxnSpPr>
            <a:cxnSpLocks/>
            <a:stCxn id="24" idx="3"/>
            <a:endCxn id="5" idx="2"/>
          </p:cNvCxnSpPr>
          <p:nvPr/>
        </p:nvCxnSpPr>
        <p:spPr>
          <a:xfrm flipV="1">
            <a:off x="4631863" y="3233508"/>
            <a:ext cx="2021768" cy="3122843"/>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CuadroTexto 1">
            <a:extLst>
              <a:ext uri="{FF2B5EF4-FFF2-40B4-BE49-F238E27FC236}">
                <a16:creationId xmlns:a16="http://schemas.microsoft.com/office/drawing/2014/main" id="{1D538401-762D-B9CB-83F0-B126CF53664E}"/>
              </a:ext>
            </a:extLst>
          </p:cNvPr>
          <p:cNvSpPr txBox="1"/>
          <p:nvPr/>
        </p:nvSpPr>
        <p:spPr>
          <a:xfrm>
            <a:off x="467544" y="35332"/>
            <a:ext cx="8676456" cy="646331"/>
          </a:xfrm>
          <a:prstGeom prst="rect">
            <a:avLst/>
          </a:prstGeom>
          <a:noFill/>
        </p:spPr>
        <p:txBody>
          <a:bodyPr wrap="square" rtlCol="0">
            <a:spAutoFit/>
          </a:bodyPr>
          <a:lstStyle/>
          <a:p>
            <a:r>
              <a:rPr lang="en-GB" b="1" dirty="0"/>
              <a:t>Figure 1</a:t>
            </a:r>
            <a:r>
              <a:rPr lang="en-GB" dirty="0"/>
              <a:t>. Theoretical model on the effect of energy eco-technologies knowledge (</a:t>
            </a:r>
            <a:r>
              <a:rPr lang="en-GB" dirty="0" err="1"/>
              <a:t>En-ecotech</a:t>
            </a:r>
            <a:r>
              <a:rPr lang="en-GB" dirty="0"/>
              <a:t>)</a:t>
            </a:r>
          </a:p>
        </p:txBody>
      </p:sp>
      <p:sp>
        <p:nvSpPr>
          <p:cNvPr id="3" name="CuadroTexto 2">
            <a:extLst>
              <a:ext uri="{FF2B5EF4-FFF2-40B4-BE49-F238E27FC236}">
                <a16:creationId xmlns:a16="http://schemas.microsoft.com/office/drawing/2014/main" id="{462F54D6-C216-1E88-7A48-DDD1C5387066}"/>
              </a:ext>
            </a:extLst>
          </p:cNvPr>
          <p:cNvSpPr txBox="1"/>
          <p:nvPr/>
        </p:nvSpPr>
        <p:spPr>
          <a:xfrm>
            <a:off x="4519493" y="1619508"/>
            <a:ext cx="710451" cy="369332"/>
          </a:xfrm>
          <a:prstGeom prst="rect">
            <a:avLst/>
          </a:prstGeom>
          <a:noFill/>
        </p:spPr>
        <p:txBody>
          <a:bodyPr wrap="none" rtlCol="0">
            <a:spAutoFit/>
          </a:bodyPr>
          <a:lstStyle/>
          <a:p>
            <a:r>
              <a:rPr lang="en-GB" dirty="0">
                <a:latin typeface="Calibri" panose="020F0502020204030204" pitchFamily="34" charset="0"/>
                <a:cs typeface="Calibri" panose="020F0502020204030204" pitchFamily="34" charset="0"/>
              </a:rPr>
              <a:t>H1 (-)</a:t>
            </a:r>
          </a:p>
        </p:txBody>
      </p:sp>
      <p:sp>
        <p:nvSpPr>
          <p:cNvPr id="6" name="CuadroTexto 5">
            <a:extLst>
              <a:ext uri="{FF2B5EF4-FFF2-40B4-BE49-F238E27FC236}">
                <a16:creationId xmlns:a16="http://schemas.microsoft.com/office/drawing/2014/main" id="{0FE5FE1B-5F50-6712-6258-FEA56D25507F}"/>
              </a:ext>
            </a:extLst>
          </p:cNvPr>
          <p:cNvSpPr txBox="1"/>
          <p:nvPr/>
        </p:nvSpPr>
        <p:spPr>
          <a:xfrm>
            <a:off x="4566611" y="2339588"/>
            <a:ext cx="784273" cy="369332"/>
          </a:xfrm>
          <a:prstGeom prst="rect">
            <a:avLst/>
          </a:prstGeom>
          <a:noFill/>
        </p:spPr>
        <p:txBody>
          <a:bodyPr wrap="square" rtlCol="0">
            <a:spAutoFit/>
          </a:bodyPr>
          <a:lstStyle/>
          <a:p>
            <a:r>
              <a:rPr lang="en-GB" dirty="0">
                <a:latin typeface="Calibri" panose="020F0502020204030204" pitchFamily="34" charset="0"/>
                <a:cs typeface="Calibri" panose="020F0502020204030204" pitchFamily="34" charset="0"/>
              </a:rPr>
              <a:t>H2(+)</a:t>
            </a:r>
          </a:p>
        </p:txBody>
      </p:sp>
      <p:sp>
        <p:nvSpPr>
          <p:cNvPr id="7" name="CuadroTexto 6">
            <a:extLst>
              <a:ext uri="{FF2B5EF4-FFF2-40B4-BE49-F238E27FC236}">
                <a16:creationId xmlns:a16="http://schemas.microsoft.com/office/drawing/2014/main" id="{6978F4C7-185A-430F-C7A5-2D9A05CB0291}"/>
              </a:ext>
            </a:extLst>
          </p:cNvPr>
          <p:cNvSpPr txBox="1"/>
          <p:nvPr/>
        </p:nvSpPr>
        <p:spPr>
          <a:xfrm>
            <a:off x="4185908" y="4056823"/>
            <a:ext cx="746132" cy="369332"/>
          </a:xfrm>
          <a:prstGeom prst="rect">
            <a:avLst/>
          </a:prstGeom>
          <a:noFill/>
        </p:spPr>
        <p:txBody>
          <a:bodyPr wrap="square" rtlCol="0">
            <a:spAutoFit/>
          </a:bodyPr>
          <a:lstStyle/>
          <a:p>
            <a:r>
              <a:rPr lang="en-GB" dirty="0">
                <a:latin typeface="Calibri" panose="020F0502020204030204" pitchFamily="34" charset="0"/>
                <a:cs typeface="Calibri" panose="020F0502020204030204" pitchFamily="34" charset="0"/>
              </a:rPr>
              <a:t>H3(-)</a:t>
            </a:r>
          </a:p>
        </p:txBody>
      </p:sp>
      <p:sp>
        <p:nvSpPr>
          <p:cNvPr id="12" name="CuadroTexto 11">
            <a:extLst>
              <a:ext uri="{FF2B5EF4-FFF2-40B4-BE49-F238E27FC236}">
                <a16:creationId xmlns:a16="http://schemas.microsoft.com/office/drawing/2014/main" id="{60AD5391-BFDB-41E3-B690-61ADBAE9F98D}"/>
              </a:ext>
            </a:extLst>
          </p:cNvPr>
          <p:cNvSpPr txBox="1"/>
          <p:nvPr/>
        </p:nvSpPr>
        <p:spPr>
          <a:xfrm>
            <a:off x="4185908" y="5612977"/>
            <a:ext cx="657552" cy="369332"/>
          </a:xfrm>
          <a:prstGeom prst="rect">
            <a:avLst/>
          </a:prstGeom>
          <a:noFill/>
        </p:spPr>
        <p:txBody>
          <a:bodyPr wrap="none" rtlCol="0">
            <a:spAutoFit/>
          </a:bodyPr>
          <a:lstStyle/>
          <a:p>
            <a:r>
              <a:rPr lang="en-GB" dirty="0">
                <a:latin typeface="Calibri" panose="020F0502020204030204" pitchFamily="34" charset="0"/>
                <a:cs typeface="Calibri" panose="020F0502020204030204" pitchFamily="34" charset="0"/>
              </a:rPr>
              <a:t>H4(-)</a:t>
            </a:r>
          </a:p>
        </p:txBody>
      </p:sp>
      <p:sp>
        <p:nvSpPr>
          <p:cNvPr id="37" name="Rectángulo 36">
            <a:extLst>
              <a:ext uri="{FF2B5EF4-FFF2-40B4-BE49-F238E27FC236}">
                <a16:creationId xmlns:a16="http://schemas.microsoft.com/office/drawing/2014/main" id="{94C98235-6311-F164-2684-77DB7954EF51}"/>
              </a:ext>
            </a:extLst>
          </p:cNvPr>
          <p:cNvSpPr/>
          <p:nvPr/>
        </p:nvSpPr>
        <p:spPr>
          <a:xfrm>
            <a:off x="5222088" y="1142758"/>
            <a:ext cx="2734288" cy="84608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Other factors</a:t>
            </a:r>
          </a:p>
          <a:p>
            <a:pPr algn="ctr"/>
            <a:r>
              <a:rPr lang="en-GB" dirty="0">
                <a:solidFill>
                  <a:schemeClr val="tx1"/>
                </a:solidFill>
              </a:rPr>
              <a:t>(</a:t>
            </a:r>
            <a:r>
              <a:rPr lang="en-GB" dirty="0" err="1">
                <a:solidFill>
                  <a:schemeClr val="tx1"/>
                </a:solidFill>
              </a:rPr>
              <a:t>i.e.economic</a:t>
            </a:r>
            <a:r>
              <a:rPr lang="en-GB" dirty="0">
                <a:solidFill>
                  <a:schemeClr val="tx1"/>
                </a:solidFill>
              </a:rPr>
              <a:t> growth, economic structure, policy)</a:t>
            </a:r>
          </a:p>
        </p:txBody>
      </p:sp>
      <p:cxnSp>
        <p:nvCxnSpPr>
          <p:cNvPr id="50" name="Conector recto 49">
            <a:extLst>
              <a:ext uri="{FF2B5EF4-FFF2-40B4-BE49-F238E27FC236}">
                <a16:creationId xmlns:a16="http://schemas.microsoft.com/office/drawing/2014/main" id="{BD84065A-0798-C8CE-E181-072A279A0549}"/>
              </a:ext>
            </a:extLst>
          </p:cNvPr>
          <p:cNvCxnSpPr>
            <a:cxnSpLocks/>
            <a:endCxn id="5" idx="0"/>
          </p:cNvCxnSpPr>
          <p:nvPr/>
        </p:nvCxnSpPr>
        <p:spPr>
          <a:xfrm>
            <a:off x="6653631" y="1988840"/>
            <a:ext cx="0" cy="729266"/>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174911A8-4FC5-4D00-39D6-426865670F9D}"/>
              </a:ext>
            </a:extLst>
          </p:cNvPr>
          <p:cNvSpPr txBox="1"/>
          <p:nvPr/>
        </p:nvSpPr>
        <p:spPr>
          <a:xfrm rot="16200000">
            <a:off x="-172689" y="1407540"/>
            <a:ext cx="1793814" cy="369332"/>
          </a:xfrm>
          <a:prstGeom prst="rect">
            <a:avLst/>
          </a:prstGeom>
          <a:noFill/>
        </p:spPr>
        <p:txBody>
          <a:bodyPr wrap="square" rtlCol="0">
            <a:spAutoFit/>
          </a:bodyPr>
          <a:lstStyle/>
          <a:p>
            <a:r>
              <a:rPr lang="en-GB" dirty="0"/>
              <a:t>Region</a:t>
            </a:r>
          </a:p>
        </p:txBody>
      </p:sp>
      <p:sp>
        <p:nvSpPr>
          <p:cNvPr id="15" name="CuadroTexto 14">
            <a:extLst>
              <a:ext uri="{FF2B5EF4-FFF2-40B4-BE49-F238E27FC236}">
                <a16:creationId xmlns:a16="http://schemas.microsoft.com/office/drawing/2014/main" id="{5A265D13-2049-8B83-2D80-09CCE219BC31}"/>
              </a:ext>
            </a:extLst>
          </p:cNvPr>
          <p:cNvSpPr txBox="1"/>
          <p:nvPr/>
        </p:nvSpPr>
        <p:spPr>
          <a:xfrm rot="16200000">
            <a:off x="-604737" y="4310414"/>
            <a:ext cx="1793814" cy="369332"/>
          </a:xfrm>
          <a:prstGeom prst="rect">
            <a:avLst/>
          </a:prstGeom>
          <a:noFill/>
        </p:spPr>
        <p:txBody>
          <a:bodyPr wrap="square" rtlCol="0">
            <a:spAutoFit/>
          </a:bodyPr>
          <a:lstStyle/>
          <a:p>
            <a:r>
              <a:rPr lang="en-GB" dirty="0"/>
              <a:t>Country</a:t>
            </a:r>
          </a:p>
        </p:txBody>
      </p:sp>
    </p:spTree>
    <p:extLst>
      <p:ext uri="{BB962C8B-B14F-4D97-AF65-F5344CB8AC3E}">
        <p14:creationId xmlns:p14="http://schemas.microsoft.com/office/powerpoint/2010/main" val="71907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P spid="24" grpId="0" animBg="1"/>
      <p:bldP spid="7" grpId="0"/>
      <p:bldP spid="7" grpId="1"/>
      <p:bldP spid="12" grpId="0"/>
      <p:bldP spid="37" grpId="0" animBg="1"/>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9D34A524-AF14-3D4B-B9D6-3FE55D1DE3CB}" type="slidenum">
              <a:rPr lang="es-ES" altLang="es-ES_tradnl" sz="1400"/>
              <a:pPr eaLnBrk="1" hangingPunct="1"/>
              <a:t>7</a:t>
            </a:fld>
            <a:endParaRPr lang="es-ES" altLang="es-ES_tradnl" sz="1400"/>
          </a:p>
        </p:txBody>
      </p:sp>
      <p:sp>
        <p:nvSpPr>
          <p:cNvPr id="21506" name="CuadroTexto 1"/>
          <p:cNvSpPr txBox="1">
            <a:spLocks noChangeArrowheads="1"/>
          </p:cNvSpPr>
          <p:nvPr/>
        </p:nvSpPr>
        <p:spPr bwMode="auto">
          <a:xfrm>
            <a:off x="95886" y="11947"/>
            <a:ext cx="8113668"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712788" indent="-357188" eaLnBrk="0" hangingPunct="0">
              <a:defRPr sz="2400">
                <a:solidFill>
                  <a:schemeClr val="tx1"/>
                </a:solidFill>
                <a:latin typeface="Arial" charset="0"/>
                <a:ea typeface="ＭＳ Ｐゴシック" charset="-128"/>
              </a:defRPr>
            </a:lvl2pPr>
            <a:lvl3pPr marL="1081088" indent="-365125"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GB" altLang="es-ES_tradnl" sz="2800" b="1" dirty="0">
                <a:solidFill>
                  <a:srgbClr val="008080"/>
                </a:solidFill>
              </a:rPr>
              <a:t>3. Data</a:t>
            </a:r>
          </a:p>
        </p:txBody>
      </p:sp>
      <p:sp>
        <p:nvSpPr>
          <p:cNvPr id="4" name="CuadroTexto 3">
            <a:extLst>
              <a:ext uri="{FF2B5EF4-FFF2-40B4-BE49-F238E27FC236}">
                <a16:creationId xmlns:a16="http://schemas.microsoft.com/office/drawing/2014/main" id="{C04E8C38-6111-F342-9F3F-0370053EDE7D}"/>
              </a:ext>
            </a:extLst>
          </p:cNvPr>
          <p:cNvSpPr txBox="1"/>
          <p:nvPr/>
        </p:nvSpPr>
        <p:spPr>
          <a:xfrm>
            <a:off x="93396" y="535167"/>
            <a:ext cx="8773358" cy="5909310"/>
          </a:xfrm>
          <a:prstGeom prst="rect">
            <a:avLst/>
          </a:prstGeom>
          <a:noFill/>
          <a:ln>
            <a:noFill/>
          </a:ln>
        </p:spPr>
        <p:txBody>
          <a:bodyPr wrap="square" rtlCol="0">
            <a:spAutoFit/>
          </a:bodyPr>
          <a:lstStyle/>
          <a:p>
            <a:pPr marL="342900" indent="-342900" algn="just">
              <a:buFont typeface="Wingdings" pitchFamily="2" charset="2"/>
              <a:buChar char="§"/>
            </a:pPr>
            <a:r>
              <a:rPr lang="en-GB" dirty="0"/>
              <a:t>Patent families with at least one application to the EPO.</a:t>
            </a:r>
            <a:r>
              <a:rPr lang="en-GB" dirty="0">
                <a:latin typeface="Arial" panose="020B0604020202020204" pitchFamily="34" charset="0"/>
                <a:cs typeface="Arial" panose="020B0604020202020204" pitchFamily="34" charset="0"/>
              </a:rPr>
              <a:t> </a:t>
            </a:r>
          </a:p>
          <a:p>
            <a:pPr marL="342900" indent="-342900" algn="just">
              <a:buFont typeface="Wingdings" pitchFamily="2" charset="2"/>
              <a:buChar char="§"/>
            </a:pPr>
            <a:r>
              <a:rPr lang="en-GB" dirty="0">
                <a:latin typeface="Arial" panose="020B0604020202020204" pitchFamily="34" charset="0"/>
                <a:cs typeface="Arial" panose="020B0604020202020204" pitchFamily="34" charset="0"/>
              </a:rPr>
              <a:t>Unit of observation: NUTS 2 regions in Europe. 5.507 observations: 197 regions of 19 countries for the period 1990-2022 (unbalance panel) . </a:t>
            </a:r>
          </a:p>
          <a:p>
            <a:pPr marL="342900" indent="-342900" algn="just">
              <a:buFont typeface="Wingdings" pitchFamily="2" charset="2"/>
              <a:buChar char="§"/>
            </a:pPr>
            <a:endParaRPr lang="en-GB" dirty="0">
              <a:solidFill>
                <a:srgbClr val="4472C4"/>
              </a:solidFill>
              <a:latin typeface="Calibri" panose="020F0502020204030204" pitchFamily="34" charset="0"/>
              <a:cs typeface="Calibri" panose="020F0502020204030204" pitchFamily="34" charset="0"/>
            </a:endParaRPr>
          </a:p>
          <a:p>
            <a:pPr algn="just"/>
            <a:r>
              <a:rPr lang="en-GB" b="1" dirty="0">
                <a:latin typeface="Arial" panose="020B0604020202020204" pitchFamily="34" charset="0"/>
                <a:ea typeface="Calibri" panose="020F0502020204030204" pitchFamily="34" charset="0"/>
                <a:cs typeface="Arial" panose="020B0604020202020204" pitchFamily="34" charset="0"/>
              </a:rPr>
              <a:t>Dataset</a:t>
            </a:r>
            <a:r>
              <a:rPr lang="en-GB" dirty="0">
                <a:latin typeface="Arial" panose="020B0604020202020204" pitchFamily="34" charset="0"/>
                <a:ea typeface="Calibri" panose="020F0502020204030204" pitchFamily="34" charset="0"/>
                <a:cs typeface="Arial" panose="020B0604020202020204" pitchFamily="34" charset="0"/>
              </a:rPr>
              <a:t>:</a:t>
            </a:r>
          </a:p>
          <a:p>
            <a:pPr marL="342900" indent="-342900" algn="just">
              <a:buFont typeface="Wingdings" pitchFamily="2" charset="2"/>
              <a:buChar char="§"/>
            </a:pPr>
            <a:endParaRPr lang="en-GB" dirty="0">
              <a:latin typeface="Arial" panose="020B0604020202020204" pitchFamily="34" charset="0"/>
              <a:ea typeface="Calibri" panose="020F0502020204030204" pitchFamily="34" charset="0"/>
              <a:cs typeface="Arial" panose="020B0604020202020204" pitchFamily="34" charset="0"/>
            </a:endParaRPr>
          </a:p>
          <a:p>
            <a:pPr marL="623888" lvl="1" indent="-342900" algn="just">
              <a:buFont typeface="+mj-lt"/>
              <a:buAutoNum type="arabicParenR"/>
            </a:pPr>
            <a:r>
              <a:rPr lang="en-GB" dirty="0">
                <a:latin typeface="Arial" panose="020B0604020202020204" pitchFamily="34" charset="0"/>
                <a:ea typeface="Calibri" panose="020F0502020204030204" pitchFamily="34" charset="0"/>
                <a:cs typeface="Arial" panose="020B0604020202020204" pitchFamily="34" charset="0"/>
              </a:rPr>
              <a:t>We gathered patents in energy with environmental applications </a:t>
            </a:r>
            <a:r>
              <a:rPr lang="en-GB" dirty="0">
                <a:solidFill>
                  <a:schemeClr val="accent1"/>
                </a:solidFill>
                <a:effectLst/>
                <a:latin typeface="Arial" panose="020B0604020202020204" pitchFamily="34" charset="0"/>
                <a:ea typeface="Calibri" panose="020F0502020204030204" pitchFamily="34" charset="0"/>
                <a:cs typeface="Arial" panose="020B0604020202020204" pitchFamily="34" charset="0"/>
              </a:rPr>
              <a:t>(OECD, 2022)</a:t>
            </a:r>
            <a:r>
              <a:rPr lang="en-GB" dirty="0">
                <a:latin typeface="Arial" panose="020B0604020202020204" pitchFamily="34" charset="0"/>
                <a:cs typeface="Arial" panose="020B0604020202020204" pitchFamily="34" charset="0"/>
              </a:rPr>
              <a:t>. </a:t>
            </a:r>
            <a:r>
              <a:rPr lang="en-GB" b="0" i="0" dirty="0">
                <a:solidFill>
                  <a:srgbClr val="000000"/>
                </a:solidFill>
                <a:effectLst/>
                <a:highlight>
                  <a:srgbClr val="FFFFFF"/>
                </a:highlight>
                <a:latin typeface="Arial" panose="020B0604020202020204" pitchFamily="34" charset="0"/>
              </a:rPr>
              <a:t>140,666</a:t>
            </a:r>
            <a:r>
              <a:rPr lang="en-GB" b="0" i="0" dirty="0">
                <a:solidFill>
                  <a:srgbClr val="000000"/>
                </a:solidFill>
                <a:effectLst/>
                <a:highlight>
                  <a:srgbClr val="FFFFFF"/>
                </a:highlight>
                <a:latin typeface="Arial" panose="020B0604020202020204" pitchFamily="34" charset="0"/>
                <a:cs typeface="Arial" panose="020B0604020202020204" pitchFamily="34" charset="0"/>
              </a:rPr>
              <a:t> patents.</a:t>
            </a:r>
            <a:endParaRPr lang="en-GB" dirty="0">
              <a:latin typeface="Arial" panose="020B0604020202020204" pitchFamily="34" charset="0"/>
              <a:ea typeface="Calibri" panose="020F0502020204030204" pitchFamily="34" charset="0"/>
              <a:cs typeface="Arial" panose="020B0604020202020204" pitchFamily="34" charset="0"/>
            </a:endParaRPr>
          </a:p>
          <a:p>
            <a:pPr marL="623888" lvl="1" indent="-342900" algn="just">
              <a:buFont typeface="+mj-lt"/>
              <a:buAutoNum type="arabicParenR"/>
            </a:pPr>
            <a:r>
              <a:rPr lang="en-GB" dirty="0">
                <a:effectLst/>
                <a:latin typeface="Arial" panose="020B0604020202020204" pitchFamily="34" charset="0"/>
                <a:ea typeface="Calibri" panose="020F0502020204030204" pitchFamily="34" charset="0"/>
                <a:cs typeface="Arial" panose="020B0604020202020204" pitchFamily="34" charset="0"/>
              </a:rPr>
              <a:t>From these, we identified whether they are also related to </a:t>
            </a:r>
            <a:r>
              <a:rPr lang="en-GB" dirty="0">
                <a:latin typeface="Arial" panose="020B0604020202020204" pitchFamily="34" charset="0"/>
                <a:ea typeface="Calibri" panose="020F0502020204030204" pitchFamily="34" charset="0"/>
                <a:cs typeface="Arial" panose="020B0604020202020204" pitchFamily="34" charset="0"/>
              </a:rPr>
              <a:t>digital domains</a:t>
            </a:r>
            <a:r>
              <a:rPr lang="en-GB" dirty="0">
                <a:effectLst/>
                <a:latin typeface="Arial" panose="020B0604020202020204" pitchFamily="34" charset="0"/>
                <a:ea typeface="Calibri" panose="020F0502020204030204" pitchFamily="34" charset="0"/>
                <a:cs typeface="Arial" panose="020B0604020202020204" pitchFamily="34" charset="0"/>
              </a:rPr>
              <a:t> </a:t>
            </a:r>
            <a:r>
              <a:rPr lang="en-GB" dirty="0">
                <a:solidFill>
                  <a:schemeClr val="accent1"/>
                </a:solidFill>
                <a:effectLst/>
                <a:latin typeface="Arial" panose="020B0604020202020204" pitchFamily="34" charset="0"/>
                <a:ea typeface="Calibri" panose="020F0502020204030204" pitchFamily="34" charset="0"/>
                <a:cs typeface="Arial" panose="020B0604020202020204" pitchFamily="34" charset="0"/>
              </a:rPr>
              <a:t>(</a:t>
            </a:r>
            <a:r>
              <a:rPr lang="en-GB" dirty="0" err="1">
                <a:solidFill>
                  <a:schemeClr val="accent1"/>
                </a:solidFill>
                <a:latin typeface="Arial" panose="020B0604020202020204" pitchFamily="34" charset="0"/>
                <a:ea typeface="Calibri" panose="020F0502020204030204" pitchFamily="34" charset="0"/>
                <a:cs typeface="Arial" panose="020B0604020202020204" pitchFamily="34" charset="0"/>
              </a:rPr>
              <a:t>Baruffaldi</a:t>
            </a:r>
            <a:r>
              <a:rPr lang="en-GB" dirty="0">
                <a:solidFill>
                  <a:schemeClr val="accent1"/>
                </a:solidFill>
                <a:latin typeface="Arial" panose="020B0604020202020204" pitchFamily="34" charset="0"/>
                <a:ea typeface="Calibri" panose="020F0502020204030204" pitchFamily="34" charset="0"/>
                <a:cs typeface="Arial" panose="020B0604020202020204" pitchFamily="34" charset="0"/>
              </a:rPr>
              <a:t> et al. 2020; Martinelli </a:t>
            </a:r>
            <a:r>
              <a:rPr lang="en-GB" dirty="0">
                <a:solidFill>
                  <a:schemeClr val="accent1"/>
                </a:solidFill>
                <a:effectLst/>
                <a:latin typeface="Arial" panose="020B0604020202020204" pitchFamily="34" charset="0"/>
                <a:ea typeface="Calibri" panose="020F0502020204030204" pitchFamily="34" charset="0"/>
                <a:cs typeface="Arial" panose="020B0604020202020204" pitchFamily="34" charset="0"/>
              </a:rPr>
              <a:t>et al. 2021; </a:t>
            </a:r>
            <a:r>
              <a:rPr lang="en-GB" dirty="0" err="1">
                <a:solidFill>
                  <a:schemeClr val="accent1"/>
                </a:solidFill>
                <a:effectLst/>
                <a:latin typeface="Arial" panose="020B0604020202020204" pitchFamily="34" charset="0"/>
                <a:ea typeface="Calibri" panose="020F0502020204030204" pitchFamily="34" charset="0"/>
                <a:cs typeface="Arial" panose="020B0604020202020204" pitchFamily="34" charset="0"/>
              </a:rPr>
              <a:t>Ardito</a:t>
            </a:r>
            <a:r>
              <a:rPr lang="en-GB" dirty="0">
                <a:solidFill>
                  <a:schemeClr val="accent1"/>
                </a:solidFill>
                <a:effectLst/>
                <a:latin typeface="Arial" panose="020B0604020202020204" pitchFamily="34" charset="0"/>
                <a:ea typeface="Calibri" panose="020F0502020204030204" pitchFamily="34" charset="0"/>
                <a:cs typeface="Arial" panose="020B0604020202020204" pitchFamily="34" charset="0"/>
              </a:rPr>
              <a:t> et al. 2018</a:t>
            </a:r>
            <a:r>
              <a:rPr lang="en-GB" dirty="0">
                <a:solidFill>
                  <a:schemeClr val="accent1"/>
                </a:solidFill>
                <a:latin typeface="Arial" panose="020B0604020202020204" pitchFamily="34" charset="0"/>
                <a:ea typeface="Calibri" panose="020F0502020204030204" pitchFamily="34" charset="0"/>
                <a:cs typeface="Arial" panose="020B0604020202020204" pitchFamily="34" charset="0"/>
              </a:rPr>
              <a:t>, </a:t>
            </a:r>
            <a:r>
              <a:rPr lang="en-GB" dirty="0" err="1">
                <a:solidFill>
                  <a:schemeClr val="accent1"/>
                </a:solidFill>
                <a:latin typeface="Arial" panose="020B0604020202020204" pitchFamily="34" charset="0"/>
                <a:ea typeface="Calibri" panose="020F0502020204030204" pitchFamily="34" charset="0"/>
                <a:cs typeface="Arial" panose="020B0604020202020204" pitchFamily="34" charset="0"/>
              </a:rPr>
              <a:t>Bianchini</a:t>
            </a:r>
            <a:r>
              <a:rPr lang="en-GB" dirty="0">
                <a:solidFill>
                  <a:schemeClr val="accent1"/>
                </a:solidFill>
                <a:latin typeface="Arial" panose="020B0604020202020204" pitchFamily="34" charset="0"/>
                <a:ea typeface="Calibri" panose="020F0502020204030204" pitchFamily="34" charset="0"/>
                <a:cs typeface="Arial" panose="020B0604020202020204" pitchFamily="34" charset="0"/>
              </a:rPr>
              <a:t>, 2023</a:t>
            </a:r>
            <a:r>
              <a:rPr lang="en-GB" dirty="0">
                <a:solidFill>
                  <a:schemeClr val="accent1"/>
                </a:solidFill>
                <a:effectLst/>
                <a:latin typeface="Arial" panose="020B0604020202020204" pitchFamily="34" charset="0"/>
                <a:ea typeface="Calibri" panose="020F050202020403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a:t>
            </a:r>
            <a:r>
              <a:rPr lang="en-GB" b="0" i="0" dirty="0">
                <a:solidFill>
                  <a:srgbClr val="000000"/>
                </a:solidFill>
                <a:effectLst/>
                <a:highlight>
                  <a:srgbClr val="FFFFFF"/>
                </a:highlight>
                <a:latin typeface="Arial" panose="020B0604020202020204" pitchFamily="34" charset="0"/>
              </a:rPr>
              <a:t>16,937 patents</a:t>
            </a:r>
            <a:r>
              <a:rPr lang="en-GB" dirty="0">
                <a:solidFill>
                  <a:srgbClr val="000000"/>
                </a:solidFill>
                <a:highlight>
                  <a:srgbClr val="FFFFFF"/>
                </a:highlight>
                <a:latin typeface="Arial" panose="020B0604020202020204" pitchFamily="34" charset="0"/>
              </a:rPr>
              <a:t> (12,04% of total energy eco-patents). Steps 1&amp;2: IPC/CPC codes and/or keywords.</a:t>
            </a:r>
            <a:endParaRPr lang="en-GB"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marL="623888" lvl="1" indent="-342900" algn="just">
              <a:buFont typeface="+mj-lt"/>
              <a:buAutoNum type="arabicParenR"/>
            </a:pPr>
            <a:r>
              <a:rPr lang="en-GB" dirty="0">
                <a:latin typeface="Arial" panose="020B0604020202020204" pitchFamily="34" charset="0"/>
                <a:ea typeface="Calibri" panose="020F0502020204030204" pitchFamily="34" charset="0"/>
                <a:cs typeface="Arial" panose="020B0604020202020204" pitchFamily="34" charset="0"/>
              </a:rPr>
              <a:t>We regionalised all patents by NUT2 in EU (or by countries if non-EU). </a:t>
            </a:r>
          </a:p>
          <a:p>
            <a:pPr marL="623888" lvl="1" indent="-342900" algn="just">
              <a:buFont typeface="+mj-lt"/>
              <a:buAutoNum type="arabicParenR"/>
            </a:pPr>
            <a:r>
              <a:rPr lang="en-GB" dirty="0">
                <a:latin typeface="Arial" panose="020B0604020202020204" pitchFamily="34" charset="0"/>
                <a:ea typeface="Calibri" panose="020F0502020204030204" pitchFamily="34" charset="0"/>
                <a:cs typeface="Arial" panose="020B0604020202020204" pitchFamily="34" charset="0"/>
              </a:rPr>
              <a:t>For each EU-region, we computed the internal, national, and international weighted stocks of knowledge. Perpetual inventory method. Weight: share of internal, national, or international backward citations over the total number of backward citations, respectively </a:t>
            </a:r>
            <a:r>
              <a:rPr lang="en-GB" dirty="0">
                <a:solidFill>
                  <a:schemeClr val="accent1"/>
                </a:solidFill>
                <a:latin typeface="Arial" panose="020B0604020202020204" pitchFamily="34" charset="0"/>
                <a:ea typeface="Calibri" panose="020F0502020204030204" pitchFamily="34" charset="0"/>
                <a:cs typeface="Arial" panose="020B0604020202020204" pitchFamily="34" charset="0"/>
              </a:rPr>
              <a:t>(</a:t>
            </a:r>
            <a:r>
              <a:rPr lang="en-GB" dirty="0" err="1">
                <a:solidFill>
                  <a:schemeClr val="accent1"/>
                </a:solidFill>
                <a:latin typeface="Arial" panose="020B0604020202020204" pitchFamily="34" charset="0"/>
                <a:ea typeface="Calibri" panose="020F0502020204030204" pitchFamily="34" charset="0"/>
                <a:cs typeface="Arial" panose="020B0604020202020204" pitchFamily="34" charset="0"/>
              </a:rPr>
              <a:t>Mancussi</a:t>
            </a:r>
            <a:r>
              <a:rPr lang="en-GB" dirty="0">
                <a:solidFill>
                  <a:schemeClr val="accent1"/>
                </a:solidFill>
                <a:latin typeface="Arial" panose="020B0604020202020204" pitchFamily="34" charset="0"/>
                <a:ea typeface="Calibri" panose="020F0502020204030204" pitchFamily="34" charset="0"/>
                <a:cs typeface="Arial" panose="020B0604020202020204" pitchFamily="34" charset="0"/>
              </a:rPr>
              <a:t>, 2008). </a:t>
            </a:r>
            <a:endParaRPr lang="en-GB" dirty="0">
              <a:latin typeface="Arial" panose="020B0604020202020204" pitchFamily="34" charset="0"/>
              <a:ea typeface="Calibri" panose="020F0502020204030204" pitchFamily="34" charset="0"/>
              <a:cs typeface="Arial" panose="020B0604020202020204" pitchFamily="34" charset="0"/>
            </a:endParaRPr>
          </a:p>
          <a:p>
            <a:pPr marL="623888" lvl="1" indent="-342900" algn="just">
              <a:buFont typeface="+mj-lt"/>
              <a:buAutoNum type="arabicParenR"/>
            </a:pPr>
            <a:r>
              <a:rPr lang="en-GB" dirty="0">
                <a:latin typeface="Arial" panose="020B0604020202020204" pitchFamily="34" charset="0"/>
                <a:ea typeface="Calibri" panose="020F0502020204030204" pitchFamily="34" charset="0"/>
                <a:cs typeface="Arial" panose="020B0604020202020204" pitchFamily="34" charset="0"/>
              </a:rPr>
              <a:t>Retrieve control variables.</a:t>
            </a:r>
          </a:p>
          <a:p>
            <a:pPr marL="623888" lvl="1" indent="-342900" algn="just">
              <a:buFont typeface="+mj-lt"/>
              <a:buAutoNum type="arabicParenR"/>
            </a:pPr>
            <a:endParaRPr lang="en-GB" dirty="0">
              <a:latin typeface="Arial" panose="020B0604020202020204" pitchFamily="34" charset="0"/>
              <a:ea typeface="Calibri" panose="020F0502020204030204" pitchFamily="34" charset="0"/>
              <a:cs typeface="Arial" panose="020B0604020202020204" pitchFamily="34" charset="0"/>
            </a:endParaRPr>
          </a:p>
          <a:p>
            <a:pPr algn="just"/>
            <a:r>
              <a:rPr lang="en-GB" b="1" dirty="0"/>
              <a:t>Sources</a:t>
            </a:r>
            <a:r>
              <a:rPr lang="en-GB" dirty="0"/>
              <a:t>: EPO Worldwide Patent Statistical Database (PATSTAT, 2023 version). Control variables: Eurostat, ARDECO, others.</a:t>
            </a:r>
          </a:p>
        </p:txBody>
      </p:sp>
    </p:spTree>
    <p:extLst>
      <p:ext uri="{BB962C8B-B14F-4D97-AF65-F5344CB8AC3E}">
        <p14:creationId xmlns:p14="http://schemas.microsoft.com/office/powerpoint/2010/main" val="201784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9D34A524-AF14-3D4B-B9D6-3FE55D1DE3CB}" type="slidenum">
              <a:rPr lang="en-GB" altLang="es-ES_tradnl" sz="1400" smtClean="0"/>
              <a:pPr eaLnBrk="1" hangingPunct="1"/>
              <a:t>8</a:t>
            </a:fld>
            <a:endParaRPr lang="en-GB" altLang="es-ES_tradnl" sz="1400"/>
          </a:p>
        </p:txBody>
      </p:sp>
      <p:sp>
        <p:nvSpPr>
          <p:cNvPr id="21506" name="CuadroTexto 1"/>
          <p:cNvSpPr txBox="1">
            <a:spLocks noChangeArrowheads="1"/>
          </p:cNvSpPr>
          <p:nvPr/>
        </p:nvSpPr>
        <p:spPr bwMode="auto">
          <a:xfrm>
            <a:off x="179512" y="0"/>
            <a:ext cx="8784976" cy="523220"/>
          </a:xfrm>
          <a:prstGeom prst="rect">
            <a:avLst/>
          </a:prstGeom>
          <a:noFill/>
          <a:ln>
            <a:noFill/>
          </a:ln>
          <a:extLst>
            <a:ext uri="{909E8E84-426E-40dd-AFC4-6F175D3DCCD1}">
              <a14:hiddenFill xmlns="" xmlns:a14="http://schemas.microsoft.com/office/drawing/2010/main" xmlns:mc="http://schemas.openxmlformats.org/markup-compatibility/2006">
                <a:solidFill>
                  <a:srgbClr val="FFFFFF"/>
                </a:solidFill>
              </a14:hiddenFill>
            </a:ext>
            <a:ext uri="{91240B29-F687-4f45-9708-019B960494DF}">
              <a14:hiddenLine xmlns="" xmlns:a14="http://schemas.microsoft.com/office/drawing/2010/main" xmlns:mc="http://schemas.openxmlformats.org/markup-compatibility/2006"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712788" indent="-357188" eaLnBrk="0" hangingPunct="0">
              <a:defRPr sz="2400">
                <a:solidFill>
                  <a:schemeClr val="tx1"/>
                </a:solidFill>
                <a:latin typeface="Arial" charset="0"/>
                <a:ea typeface="ＭＳ Ｐゴシック" charset="-128"/>
              </a:defRPr>
            </a:lvl2pPr>
            <a:lvl3pPr marL="1081088" indent="-365125"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GB" altLang="es-ES_tradnl" sz="2800" b="1" dirty="0">
                <a:solidFill>
                  <a:srgbClr val="008080"/>
                </a:solidFill>
              </a:rPr>
              <a:t>4. Variables and model</a:t>
            </a:r>
            <a:endParaRPr lang="en-GB" altLang="es-ES_tradnl" sz="1800" b="1" dirty="0"/>
          </a:p>
        </p:txBody>
      </p:sp>
      <p:graphicFrame>
        <p:nvGraphicFramePr>
          <p:cNvPr id="2" name="Tabla 1">
            <a:extLst>
              <a:ext uri="{FF2B5EF4-FFF2-40B4-BE49-F238E27FC236}">
                <a16:creationId xmlns:a16="http://schemas.microsoft.com/office/drawing/2014/main" id="{B86AE59D-E200-D3FA-AADD-52CF3FF52B98}"/>
              </a:ext>
            </a:extLst>
          </p:cNvPr>
          <p:cNvGraphicFramePr>
            <a:graphicFrameLocks noGrp="1"/>
          </p:cNvGraphicFramePr>
          <p:nvPr>
            <p:extLst>
              <p:ext uri="{D42A27DB-BD31-4B8C-83A1-F6EECF244321}">
                <p14:modId xmlns:p14="http://schemas.microsoft.com/office/powerpoint/2010/main" val="2600642248"/>
              </p:ext>
            </p:extLst>
          </p:nvPr>
        </p:nvGraphicFramePr>
        <p:xfrm>
          <a:off x="55195" y="543660"/>
          <a:ext cx="9088806" cy="5803286"/>
        </p:xfrm>
        <a:graphic>
          <a:graphicData uri="http://schemas.openxmlformats.org/drawingml/2006/table">
            <a:tbl>
              <a:tblPr firstRow="1" bandRow="1">
                <a:tableStyleId>{5C22544A-7EE6-4342-B048-85BDC9FD1C3A}</a:tableStyleId>
              </a:tblPr>
              <a:tblGrid>
                <a:gridCol w="2068533">
                  <a:extLst>
                    <a:ext uri="{9D8B030D-6E8A-4147-A177-3AD203B41FA5}">
                      <a16:colId xmlns:a16="http://schemas.microsoft.com/office/drawing/2014/main" val="759130751"/>
                    </a:ext>
                  </a:extLst>
                </a:gridCol>
                <a:gridCol w="6120680">
                  <a:extLst>
                    <a:ext uri="{9D8B030D-6E8A-4147-A177-3AD203B41FA5}">
                      <a16:colId xmlns:a16="http://schemas.microsoft.com/office/drawing/2014/main" val="1046335848"/>
                    </a:ext>
                  </a:extLst>
                </a:gridCol>
                <a:gridCol w="899593">
                  <a:extLst>
                    <a:ext uri="{9D8B030D-6E8A-4147-A177-3AD203B41FA5}">
                      <a16:colId xmlns:a16="http://schemas.microsoft.com/office/drawing/2014/main" val="2556766404"/>
                    </a:ext>
                  </a:extLst>
                </a:gridCol>
              </a:tblGrid>
              <a:tr h="149036">
                <a:tc>
                  <a:txBody>
                    <a:bodyPr/>
                    <a:lstStyle/>
                    <a:p>
                      <a:r>
                        <a:rPr lang="en-GB" sz="1400" b="1" noProof="0" dirty="0">
                          <a:solidFill>
                            <a:schemeClr val="tx1"/>
                          </a:solidFill>
                        </a:rPr>
                        <a:t>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noProof="0" dirty="0">
                          <a:solidFill>
                            <a:schemeClr val="tx1"/>
                          </a:solidFill>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noProof="0">
                          <a:solidFill>
                            <a:schemeClr val="tx1"/>
                          </a:solidFill>
                        </a:rPr>
                        <a:t>Source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173844"/>
                  </a:ext>
                </a:extLst>
              </a:tr>
              <a:tr h="185814">
                <a:tc>
                  <a:txBody>
                    <a:bodyPr/>
                    <a:lstStyle/>
                    <a:p>
                      <a:r>
                        <a:rPr lang="en-GB" sz="1400" b="1" noProof="0" dirty="0"/>
                        <a:t>Dependent var.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noProof="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noProof="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146665"/>
                  </a:ext>
                </a:extLst>
              </a:tr>
              <a:tr h="432048">
                <a:tc>
                  <a:txBody>
                    <a:bodyPr/>
                    <a:lstStyle/>
                    <a:p>
                      <a:r>
                        <a:rPr lang="en-GB" altLang="es-ES_tradnl" sz="1400" noProof="0"/>
                        <a:t>Co2_emissions</a:t>
                      </a:r>
                      <a:endParaRPr lang="en-GB" sz="1400" noProof="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noProof="0" dirty="0"/>
                        <a:t>Log CO2 per capita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noProof="0"/>
                        <a:t>EDGAR &amp; ARDECO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9081829"/>
                  </a:ext>
                </a:extLst>
              </a:tr>
              <a:tr h="123698">
                <a:tc gridSpan="2">
                  <a:txBody>
                    <a:bodyPr/>
                    <a:lstStyle/>
                    <a:p>
                      <a:r>
                        <a:rPr lang="en-GB" sz="1400" b="1" noProof="0" dirty="0"/>
                        <a:t>Main independent var.  </a:t>
                      </a:r>
                      <a:r>
                        <a:rPr lang="en-GB" sz="1400" b="0" noProof="0" dirty="0"/>
                        <a:t>(Three lags with respect to the dependent variable)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400" noProof="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noProof="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5533765"/>
                  </a:ext>
                </a:extLst>
              </a:tr>
              <a:tr h="350813">
                <a:tc>
                  <a:txBody>
                    <a:bodyPr/>
                    <a:lstStyle/>
                    <a:p>
                      <a:r>
                        <a:rPr lang="en-GB" altLang="es-ES_tradnl" sz="1400" noProof="0"/>
                        <a:t>l_Internal_stock_pc</a:t>
                      </a:r>
                      <a:endParaRPr lang="en-GB" sz="1400" noProof="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400" noProof="0" dirty="0"/>
                        <a:t>Stock per capita of energy eco-patents within region </a:t>
                      </a:r>
                      <a:r>
                        <a:rPr lang="en-GB" sz="1400" noProof="0" dirty="0" err="1"/>
                        <a:t>i</a:t>
                      </a:r>
                      <a:r>
                        <a:rPr lang="en-GB" sz="1400" noProof="0" dirty="0"/>
                        <a:t> </a:t>
                      </a:r>
                      <a:r>
                        <a:rPr lang="en-GB" altLang="es-ES_tradnl" sz="1400" noProof="0" dirty="0"/>
                        <a:t>(logs)</a:t>
                      </a:r>
                      <a:endParaRPr lang="en-GB"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noProof="0" dirty="0"/>
                        <a:t>PATSTAT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76922671"/>
                  </a:ext>
                </a:extLst>
              </a:tr>
              <a:tr h="492290">
                <a:tc>
                  <a:txBody>
                    <a:bodyPr/>
                    <a:lstStyle/>
                    <a:p>
                      <a:r>
                        <a:rPr lang="en-GB" altLang="es-ES_tradnl" sz="1400" noProof="0" dirty="0" err="1"/>
                        <a:t>l_National_stock_pc</a:t>
                      </a:r>
                      <a:endParaRPr lang="en-GB"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noProof="0" dirty="0"/>
                        <a:t>Stock per capita of energy eco-patents in other regions within the same country </a:t>
                      </a:r>
                      <a:r>
                        <a:rPr lang="en-GB" altLang="es-ES_tradnl" sz="1400" noProof="0" dirty="0"/>
                        <a:t>(logs)</a:t>
                      </a:r>
                      <a:endParaRPr lang="en-GB"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noProof="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580366494"/>
                  </a:ext>
                </a:extLst>
              </a:tr>
              <a:tr h="399964">
                <a:tc>
                  <a:txBody>
                    <a:bodyPr/>
                    <a:lstStyle/>
                    <a:p>
                      <a:r>
                        <a:rPr lang="en-GB" altLang="es-ES_tradnl" sz="1400" noProof="0"/>
                        <a:t>l_International_stock_pc</a:t>
                      </a:r>
                      <a:endParaRPr lang="en-GB" sz="1400" noProof="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400" noProof="0" dirty="0"/>
                        <a:t>Stock per capita of energy eco-patents in other countries </a:t>
                      </a:r>
                      <a:r>
                        <a:rPr lang="en-GB" altLang="es-ES_tradnl" sz="1400" noProof="0" dirty="0"/>
                        <a:t>(logs)</a:t>
                      </a:r>
                      <a:endParaRPr lang="en-GB"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339309348"/>
                  </a:ext>
                </a:extLst>
              </a:tr>
              <a:tr h="596382">
                <a:tc>
                  <a:txBody>
                    <a:bodyPr/>
                    <a:lstStyle/>
                    <a:p>
                      <a:r>
                        <a:rPr lang="en-GB" altLang="es-ES_tradnl" sz="1400" noProof="0"/>
                        <a:t>Specialisation_deco</a:t>
                      </a:r>
                      <a:endParaRPr lang="en-GB" sz="1400" noProof="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altLang="es-ES_tradnl" sz="1400" noProof="0" dirty="0"/>
                        <a:t>(Stock of digital eco-patents within region </a:t>
                      </a:r>
                      <a:r>
                        <a:rPr lang="en-GB" altLang="es-ES_tradnl" sz="1400" noProof="0" dirty="0" err="1"/>
                        <a:t>ij</a:t>
                      </a:r>
                      <a:r>
                        <a:rPr lang="en-GB" altLang="es-ES_tradnl" sz="1400" noProof="0" dirty="0"/>
                        <a:t>/total stock of eco-patents within the region)/ (stock of digital eco-patents within country j/total stock of eco-patents within the country j) (Without weights)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noProof="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825567"/>
                  </a:ext>
                </a:extLst>
              </a:tr>
              <a:tr h="395270">
                <a:tc>
                  <a:txBody>
                    <a:bodyPr/>
                    <a:lstStyle/>
                    <a:p>
                      <a:r>
                        <a:rPr lang="en-GB" sz="1400" b="1" noProof="0"/>
                        <a:t>Control var.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noProof="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noProof="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1279934"/>
                  </a:ext>
                </a:extLst>
              </a:tr>
              <a:tr h="344319">
                <a:tc>
                  <a:txBody>
                    <a:bodyPr/>
                    <a:lstStyle/>
                    <a:p>
                      <a:r>
                        <a:rPr lang="en-GB" sz="1400" strike="noStrike" noProof="0"/>
                        <a:t>GDPpc_growth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GB" sz="1400" b="0" i="0" u="none" strike="noStrike" noProof="0" dirty="0">
                          <a:solidFill>
                            <a:srgbClr val="000000"/>
                          </a:solidFill>
                          <a:effectLst/>
                          <a:latin typeface="Calibri" panose="020F0502020204030204" pitchFamily="34" charset="0"/>
                        </a:rPr>
                        <a:t>  Growth rate of GDP per capita</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lang="en-GB" sz="1400" noProof="0"/>
                        <a:t>ARDECO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834375342"/>
                  </a:ext>
                </a:extLst>
              </a:tr>
              <a:tr h="21602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400" u="none" strike="noStrike" noProof="0" dirty="0" err="1">
                          <a:effectLst/>
                        </a:rPr>
                        <a:t>l_gdppc</a:t>
                      </a:r>
                      <a:r>
                        <a:rPr lang="en-GB" sz="1400" u="none" strike="noStrike" noProof="0" dirty="0">
                          <a:effectLst/>
                        </a:rPr>
                        <a:t> (and </a:t>
                      </a:r>
                      <a:r>
                        <a:rPr lang="en-GB" sz="1400" u="none" strike="noStrike" noProof="0" dirty="0" err="1">
                          <a:effectLst/>
                        </a:rPr>
                        <a:t>sqr</a:t>
                      </a:r>
                      <a:r>
                        <a:rPr lang="en-GB" sz="1400" u="none" strike="noStrike" noProof="0" dirty="0">
                          <a:effectLst/>
                        </a:rPr>
                        <a:t>)</a:t>
                      </a:r>
                      <a:endParaRPr lang="en-GB" sz="1400" b="0" i="0" u="none" strike="noStrike" noProof="0" dirty="0">
                        <a:solidFill>
                          <a:srgbClr val="000000"/>
                        </a:solidFill>
                        <a:effectLst/>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GB" sz="1400" b="0" i="0" u="none" strike="noStrike" noProof="0" dirty="0">
                          <a:solidFill>
                            <a:srgbClr val="000000"/>
                          </a:solidFill>
                          <a:effectLst/>
                          <a:latin typeface="Calibri" panose="020F0502020204030204" pitchFamily="34" charset="0"/>
                        </a:rPr>
                        <a:t>  GDP per capita at constant prices 2005 (logs).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s-E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6873714"/>
                  </a:ext>
                </a:extLst>
              </a:tr>
              <a:tr h="199256">
                <a:tc>
                  <a:txBody>
                    <a:bodyPr/>
                    <a:lstStyle/>
                    <a:p>
                      <a:r>
                        <a:rPr lang="en-GB" sz="1400" noProof="0" dirty="0" err="1"/>
                        <a:t>Industry_share</a:t>
                      </a:r>
                      <a:endParaRPr lang="en-GB"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400" noProof="0" dirty="0"/>
                        <a:t>Share of industry value added to regional GDP</a:t>
                      </a:r>
                      <a:r>
                        <a:rPr lang="en-GB" sz="1400" b="0" noProof="0" dirty="0"/>
                        <a:t> (%)</a:t>
                      </a:r>
                      <a:endParaRPr lang="en-GB"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73148379"/>
                  </a:ext>
                </a:extLst>
              </a:tr>
              <a:tr h="0">
                <a:tc>
                  <a:txBody>
                    <a:bodyPr/>
                    <a:lstStyle/>
                    <a:p>
                      <a:r>
                        <a:rPr lang="en-GB" sz="1400" strike="noStrike" noProof="0" dirty="0"/>
                        <a:t>Renewable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GB" sz="1400" b="0" i="0" u="none" strike="noStrike" noProof="0" dirty="0">
                          <a:solidFill>
                            <a:srgbClr val="000000"/>
                          </a:solidFill>
                          <a:effectLst/>
                          <a:latin typeface="Calibri" panose="020F0502020204030204" pitchFamily="34" charset="0"/>
                        </a:rPr>
                        <a:t>  Renewable energy consumption   (% of total final energy consumption). Country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noProof="0" dirty="0"/>
                        <a:t>World Bank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9664893"/>
                  </a:ext>
                </a:extLst>
              </a:tr>
              <a:tr h="395270">
                <a:tc>
                  <a:txBody>
                    <a:bodyPr/>
                    <a:lstStyle/>
                    <a:p>
                      <a:r>
                        <a:rPr lang="en-GB" sz="1400" noProof="0" dirty="0"/>
                        <a:t>Stringency (and </a:t>
                      </a:r>
                      <a:r>
                        <a:rPr lang="en-GB" sz="1400" noProof="0" dirty="0" err="1"/>
                        <a:t>sqr</a:t>
                      </a:r>
                      <a:r>
                        <a:rPr lang="en-GB" sz="1400" noProof="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350" b="0" i="0" kern="1200" noProof="0" dirty="0">
                          <a:solidFill>
                            <a:schemeClr val="dk1"/>
                          </a:solidFill>
                          <a:effectLst/>
                          <a:latin typeface="+mn-lt"/>
                          <a:ea typeface="+mn-ea"/>
                          <a:cs typeface="+mn-cs"/>
                        </a:rPr>
                        <a:t>Indicator of stringency of environmental policy with three lags. Ranges from 0 to 6 (highest). Country</a:t>
                      </a:r>
                      <a:endParaRPr lang="en-GB"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noProof="0" dirty="0"/>
                        <a:t>OECD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2400394"/>
                  </a:ext>
                </a:extLst>
              </a:tr>
            </a:tbl>
          </a:graphicData>
        </a:graphic>
      </p:graphicFrame>
      <p:sp>
        <p:nvSpPr>
          <p:cNvPr id="4" name="CuadroTexto 3">
            <a:extLst>
              <a:ext uri="{FF2B5EF4-FFF2-40B4-BE49-F238E27FC236}">
                <a16:creationId xmlns:a16="http://schemas.microsoft.com/office/drawing/2014/main" id="{25B8DDEC-F501-A8AC-0A44-BB5872AC20F3}"/>
              </a:ext>
            </a:extLst>
          </p:cNvPr>
          <p:cNvSpPr txBox="1"/>
          <p:nvPr/>
        </p:nvSpPr>
        <p:spPr>
          <a:xfrm>
            <a:off x="1403648" y="6305517"/>
            <a:ext cx="6893069" cy="615553"/>
          </a:xfrm>
          <a:prstGeom prst="rect">
            <a:avLst/>
          </a:prstGeom>
          <a:noFill/>
        </p:spPr>
        <p:txBody>
          <a:bodyPr wrap="square" rtlCol="0">
            <a:spAutoFit/>
          </a:bodyPr>
          <a:lstStyle/>
          <a:p>
            <a:pPr marL="342900" indent="-342900" algn="just">
              <a:buFont typeface="Wingdings" pitchFamily="2" charset="2"/>
              <a:buChar char="§"/>
            </a:pPr>
            <a:r>
              <a:rPr lang="en-GB" sz="1600" dirty="0">
                <a:latin typeface="Arial" panose="020B0604020202020204" pitchFamily="34" charset="0"/>
                <a:ea typeface="Calibri" panose="020F0502020204030204" pitchFamily="34" charset="0"/>
                <a:cs typeface="Arial" panose="020B0604020202020204" pitchFamily="34" charset="0"/>
              </a:rPr>
              <a:t>Multilevel specification. Level 1: region; Level 2: country </a:t>
            </a:r>
          </a:p>
          <a:p>
            <a:pPr marL="342900" indent="-342900" algn="just">
              <a:buFont typeface="Wingdings" pitchFamily="2" charset="2"/>
              <a:buChar char="§"/>
            </a:pPr>
            <a:r>
              <a:rPr lang="en-GB" sz="1600" b="0" i="0" dirty="0">
                <a:solidFill>
                  <a:srgbClr val="000000"/>
                </a:solidFill>
                <a:effectLst/>
                <a:highlight>
                  <a:srgbClr val="FFFFFF"/>
                </a:highlight>
                <a:latin typeface="Arial" panose="020B0604020202020204" pitchFamily="34" charset="0"/>
              </a:rPr>
              <a:t>OLS models (with RSE, including year, country and sectors </a:t>
            </a:r>
            <a:r>
              <a:rPr lang="en-GB" sz="1600" dirty="0">
                <a:solidFill>
                  <a:srgbClr val="000000"/>
                </a:solidFill>
                <a:highlight>
                  <a:srgbClr val="FFFFFF"/>
                </a:highlight>
                <a:latin typeface="Arial" panose="020B0604020202020204" pitchFamily="34" charset="0"/>
              </a:rPr>
              <a:t>dummies</a:t>
            </a:r>
            <a:r>
              <a:rPr lang="en-GB" dirty="0">
                <a:solidFill>
                  <a:srgbClr val="000000"/>
                </a:solidFill>
                <a:highlight>
                  <a:srgbClr val="FFFFFF"/>
                </a:highlight>
                <a:latin typeface="Arial" panose="020B0604020202020204" pitchFamily="34" charset="0"/>
              </a:rPr>
              <a:t>. </a:t>
            </a:r>
            <a:endParaRPr lang="en-GB" dirty="0"/>
          </a:p>
        </p:txBody>
      </p:sp>
      <p:sp>
        <p:nvSpPr>
          <p:cNvPr id="5" name="CuadroTexto 4">
            <a:extLst>
              <a:ext uri="{FF2B5EF4-FFF2-40B4-BE49-F238E27FC236}">
                <a16:creationId xmlns:a16="http://schemas.microsoft.com/office/drawing/2014/main" id="{666D4671-C9B1-972A-F835-2338D16F6AB6}"/>
              </a:ext>
            </a:extLst>
          </p:cNvPr>
          <p:cNvSpPr txBox="1"/>
          <p:nvPr/>
        </p:nvSpPr>
        <p:spPr>
          <a:xfrm>
            <a:off x="328299" y="6291382"/>
            <a:ext cx="1792819" cy="369332"/>
          </a:xfrm>
          <a:prstGeom prst="rect">
            <a:avLst/>
          </a:prstGeom>
          <a:noFill/>
        </p:spPr>
        <p:txBody>
          <a:bodyPr wrap="square" rtlCol="0">
            <a:spAutoFit/>
          </a:bodyPr>
          <a:lstStyle/>
          <a:p>
            <a:pPr algn="just"/>
            <a:r>
              <a:rPr lang="en-GB" dirty="0">
                <a:solidFill>
                  <a:srgbClr val="000000"/>
                </a:solidFill>
                <a:highlight>
                  <a:srgbClr val="FFFFFF"/>
                </a:highlight>
                <a:latin typeface="Arial" panose="020B0604020202020204" pitchFamily="34" charset="0"/>
              </a:rPr>
              <a:t>Models: </a:t>
            </a:r>
            <a:endParaRPr lang="en-GB" dirty="0"/>
          </a:p>
        </p:txBody>
      </p:sp>
    </p:spTree>
    <p:extLst>
      <p:ext uri="{BB962C8B-B14F-4D97-AF65-F5344CB8AC3E}">
        <p14:creationId xmlns:p14="http://schemas.microsoft.com/office/powerpoint/2010/main" val="2197085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9938480E-4B92-83ED-AD14-CC9DC9F98C8A}"/>
              </a:ext>
            </a:extLst>
          </p:cNvPr>
          <p:cNvSpPr>
            <a:spLocks noGrp="1"/>
          </p:cNvSpPr>
          <p:nvPr>
            <p:ph type="sldNum" sz="quarter" idx="12"/>
          </p:nvPr>
        </p:nvSpPr>
        <p:spPr/>
        <p:txBody>
          <a:bodyPr/>
          <a:lstStyle/>
          <a:p>
            <a:fld id="{4D192F0F-484F-9544-9250-D8AB8176E196}" type="slidenum">
              <a:rPr lang="en-GB" altLang="es-ES_tradnl" smtClean="0"/>
              <a:pPr/>
              <a:t>9</a:t>
            </a:fld>
            <a:endParaRPr lang="en-GB" altLang="es-ES_tradnl" dirty="0"/>
          </a:p>
        </p:txBody>
      </p:sp>
      <p:graphicFrame>
        <p:nvGraphicFramePr>
          <p:cNvPr id="5" name="Tabla 4">
            <a:extLst>
              <a:ext uri="{FF2B5EF4-FFF2-40B4-BE49-F238E27FC236}">
                <a16:creationId xmlns:a16="http://schemas.microsoft.com/office/drawing/2014/main" id="{3F29C6BA-FCB0-ED0B-BCC8-BDD9923497A7}"/>
              </a:ext>
            </a:extLst>
          </p:cNvPr>
          <p:cNvGraphicFramePr>
            <a:graphicFrameLocks noGrp="1"/>
          </p:cNvGraphicFramePr>
          <p:nvPr>
            <p:extLst>
              <p:ext uri="{D42A27DB-BD31-4B8C-83A1-F6EECF244321}">
                <p14:modId xmlns:p14="http://schemas.microsoft.com/office/powerpoint/2010/main" val="138043489"/>
              </p:ext>
            </p:extLst>
          </p:nvPr>
        </p:nvGraphicFramePr>
        <p:xfrm>
          <a:off x="179512" y="620688"/>
          <a:ext cx="7397962" cy="5829488"/>
        </p:xfrm>
        <a:graphic>
          <a:graphicData uri="http://schemas.openxmlformats.org/drawingml/2006/table">
            <a:tbl>
              <a:tblPr>
                <a:tableStyleId>{5C22544A-7EE6-4342-B048-85BDC9FD1C3A}</a:tableStyleId>
              </a:tblPr>
              <a:tblGrid>
                <a:gridCol w="1718760">
                  <a:extLst>
                    <a:ext uri="{9D8B030D-6E8A-4147-A177-3AD203B41FA5}">
                      <a16:colId xmlns:a16="http://schemas.microsoft.com/office/drawing/2014/main" val="2945292625"/>
                    </a:ext>
                  </a:extLst>
                </a:gridCol>
                <a:gridCol w="792088">
                  <a:extLst>
                    <a:ext uri="{9D8B030D-6E8A-4147-A177-3AD203B41FA5}">
                      <a16:colId xmlns:a16="http://schemas.microsoft.com/office/drawing/2014/main" val="57887907"/>
                    </a:ext>
                  </a:extLst>
                </a:gridCol>
                <a:gridCol w="873528">
                  <a:extLst>
                    <a:ext uri="{9D8B030D-6E8A-4147-A177-3AD203B41FA5}">
                      <a16:colId xmlns:a16="http://schemas.microsoft.com/office/drawing/2014/main" val="3611110731"/>
                    </a:ext>
                  </a:extLst>
                </a:gridCol>
                <a:gridCol w="864096">
                  <a:extLst>
                    <a:ext uri="{9D8B030D-6E8A-4147-A177-3AD203B41FA5}">
                      <a16:colId xmlns:a16="http://schemas.microsoft.com/office/drawing/2014/main" val="2629668423"/>
                    </a:ext>
                  </a:extLst>
                </a:gridCol>
                <a:gridCol w="720080">
                  <a:extLst>
                    <a:ext uri="{9D8B030D-6E8A-4147-A177-3AD203B41FA5}">
                      <a16:colId xmlns:a16="http://schemas.microsoft.com/office/drawing/2014/main" val="882325253"/>
                    </a:ext>
                  </a:extLst>
                </a:gridCol>
                <a:gridCol w="792088">
                  <a:extLst>
                    <a:ext uri="{9D8B030D-6E8A-4147-A177-3AD203B41FA5}">
                      <a16:colId xmlns:a16="http://schemas.microsoft.com/office/drawing/2014/main" val="2077424375"/>
                    </a:ext>
                  </a:extLst>
                </a:gridCol>
                <a:gridCol w="792088">
                  <a:extLst>
                    <a:ext uri="{9D8B030D-6E8A-4147-A177-3AD203B41FA5}">
                      <a16:colId xmlns:a16="http://schemas.microsoft.com/office/drawing/2014/main" val="1846533109"/>
                    </a:ext>
                  </a:extLst>
                </a:gridCol>
                <a:gridCol w="648073">
                  <a:extLst>
                    <a:ext uri="{9D8B030D-6E8A-4147-A177-3AD203B41FA5}">
                      <a16:colId xmlns:a16="http://schemas.microsoft.com/office/drawing/2014/main" val="1173605985"/>
                    </a:ext>
                  </a:extLst>
                </a:gridCol>
                <a:gridCol w="197161">
                  <a:extLst>
                    <a:ext uri="{9D8B030D-6E8A-4147-A177-3AD203B41FA5}">
                      <a16:colId xmlns:a16="http://schemas.microsoft.com/office/drawing/2014/main" val="3649936626"/>
                    </a:ext>
                  </a:extLst>
                </a:gridCol>
              </a:tblGrid>
              <a:tr h="0">
                <a:tc>
                  <a:txBody>
                    <a:bodyPr/>
                    <a:lstStyle/>
                    <a:p>
                      <a:pPr algn="l" fontAlgn="b"/>
                      <a:endParaRPr lang="es-ES" sz="1200" b="0" i="0" u="none" strike="noStrike" dirty="0">
                        <a:solidFill>
                          <a:srgbClr val="000000"/>
                        </a:solidFill>
                        <a:effectLst/>
                        <a:latin typeface="Calibri" panose="020F0502020204030204" pitchFamily="34" charset="0"/>
                      </a:endParaRPr>
                    </a:p>
                  </a:txBody>
                  <a:tcPr marL="4206" marR="4206" marT="4206" marB="0" anchor="b"/>
                </a:tc>
                <a:tc gridSpan="4">
                  <a:txBody>
                    <a:bodyPr/>
                    <a:lstStyle/>
                    <a:p>
                      <a:pPr algn="l" fontAlgn="b"/>
                      <a:r>
                        <a:rPr lang="es-ES" sz="1200" b="1" u="none" strike="noStrike" dirty="0">
                          <a:effectLst/>
                          <a:highlight>
                            <a:srgbClr val="E2EFDA"/>
                          </a:highlight>
                        </a:rPr>
                        <a:t>MULTILEVEL MODELS</a:t>
                      </a:r>
                    </a:p>
                  </a:txBody>
                  <a:tcPr marL="4206" marR="4206" marT="4206" marB="0" anchor="b"/>
                </a:tc>
                <a:tc hMerge="1">
                  <a:txBody>
                    <a:bodyPr/>
                    <a:lstStyle/>
                    <a:p>
                      <a:endParaRPr/>
                    </a:p>
                  </a:txBody>
                  <a:tcPr marL="4206" marR="4206" marT="4206" marB="0" anchor="b"/>
                </a:tc>
                <a:tc hMerge="1">
                  <a:txBody>
                    <a:bodyPr/>
                    <a:lstStyle/>
                    <a:p>
                      <a:endParaRPr dirty="0"/>
                    </a:p>
                  </a:txBody>
                  <a:tcPr marL="4206" marR="4206" marT="4206" marB="0" anchor="b"/>
                </a:tc>
                <a:tc hMerge="1">
                  <a:txBody>
                    <a:bodyPr/>
                    <a:lstStyle/>
                    <a:p>
                      <a:endParaRPr lang="es-ES"/>
                    </a:p>
                  </a:txBody>
                  <a:tcPr/>
                </a:tc>
                <a:tc>
                  <a:txBody>
                    <a:bodyPr/>
                    <a:lstStyle/>
                    <a:p>
                      <a:pPr algn="l" fontAlgn="b"/>
                      <a:r>
                        <a:rPr lang="es-ES" sz="1200" b="1" u="none" strike="noStrike" dirty="0">
                          <a:effectLst/>
                          <a:highlight>
                            <a:srgbClr val="E2EFDA"/>
                          </a:highlight>
                        </a:rPr>
                        <a:t>OLS</a:t>
                      </a:r>
                      <a:endParaRPr lang="es-ES" sz="1200" b="1" i="0" u="none" strike="noStrike" dirty="0">
                        <a:solidFill>
                          <a:srgbClr val="000000"/>
                        </a:solidFill>
                        <a:effectLst/>
                        <a:highlight>
                          <a:srgbClr val="E2EFDA"/>
                        </a:highlight>
                        <a:latin typeface="Calibri" panose="020F0502020204030204" pitchFamily="34" charset="0"/>
                      </a:endParaRPr>
                    </a:p>
                  </a:txBody>
                  <a:tcPr marL="4206" marR="4206" marT="4206" marB="0" anchor="b"/>
                </a:tc>
                <a:tc>
                  <a:txBody>
                    <a:bodyPr/>
                    <a:lstStyle/>
                    <a:p>
                      <a:pPr algn="l" fontAlgn="b"/>
                      <a:r>
                        <a:rPr lang="es-ES" sz="1200" u="none" strike="noStrike">
                          <a:effectLst/>
                          <a:highlight>
                            <a:srgbClr val="DDEBF7"/>
                          </a:highlight>
                        </a:rPr>
                        <a:t> </a:t>
                      </a:r>
                      <a:endParaRPr lang="es-ES" sz="1200" b="0" i="0" u="none" strike="noStrike">
                        <a:solidFill>
                          <a:srgbClr val="000000"/>
                        </a:solidFill>
                        <a:effectLst/>
                        <a:highlight>
                          <a:srgbClr val="DDEBF7"/>
                        </a:highlight>
                        <a:latin typeface="Calibri" panose="020F0502020204030204" pitchFamily="34" charset="0"/>
                      </a:endParaRPr>
                    </a:p>
                  </a:txBody>
                  <a:tcPr marL="4206" marR="4206" marT="4206" marB="0" anchor="b"/>
                </a:tc>
                <a:tc>
                  <a:txBody>
                    <a:bodyPr/>
                    <a:lstStyle/>
                    <a:p>
                      <a:pPr algn="l" fontAlgn="b"/>
                      <a:r>
                        <a:rPr lang="es-ES" sz="1200" u="none" strike="noStrike">
                          <a:effectLst/>
                          <a:highlight>
                            <a:srgbClr val="FFF2CC"/>
                          </a:highlight>
                        </a:rPr>
                        <a:t> </a:t>
                      </a:r>
                      <a:endParaRPr lang="es-ES" sz="1200" b="0" i="0" u="none" strike="noStrike">
                        <a:solidFill>
                          <a:srgbClr val="000000"/>
                        </a:solidFill>
                        <a:effectLst/>
                        <a:highlight>
                          <a:srgbClr val="FFF2CC"/>
                        </a:highlight>
                        <a:latin typeface="Calibri" panose="020F0502020204030204" pitchFamily="34" charset="0"/>
                      </a:endParaRPr>
                    </a:p>
                  </a:txBody>
                  <a:tcPr marL="4206" marR="4206" marT="4206" marB="0" anchor="b"/>
                </a:tc>
                <a:tc>
                  <a:txBody>
                    <a:bodyPr/>
                    <a:lstStyle/>
                    <a:p>
                      <a:pPr algn="l" fontAlgn="b"/>
                      <a:endParaRPr lang="es-ES" sz="1200" b="0" i="0" u="none" strike="noStrike" dirty="0">
                        <a:solidFill>
                          <a:srgbClr val="000000"/>
                        </a:solidFill>
                        <a:effectLst/>
                        <a:highlight>
                          <a:srgbClr val="FFF2CC"/>
                        </a:highlight>
                        <a:latin typeface="Calibri" panose="020F0502020204030204" pitchFamily="34" charset="0"/>
                      </a:endParaRPr>
                    </a:p>
                  </a:txBody>
                  <a:tcPr marL="40376" marR="40376" marT="20188" marB="20188"/>
                </a:tc>
                <a:extLst>
                  <a:ext uri="{0D108BD9-81ED-4DB2-BD59-A6C34878D82A}">
                    <a16:rowId xmlns:a16="http://schemas.microsoft.com/office/drawing/2014/main" val="174152753"/>
                  </a:ext>
                </a:extLst>
              </a:tr>
              <a:tr h="379786">
                <a:tc>
                  <a:txBody>
                    <a:bodyPr/>
                    <a:lstStyle/>
                    <a:p>
                      <a:pPr algn="l" fontAlgn="b"/>
                      <a:endParaRPr lang="es-ES" sz="1200" b="0" i="0" u="none" strike="noStrike" dirty="0">
                        <a:solidFill>
                          <a:srgbClr val="000000"/>
                        </a:solidFill>
                        <a:effectLst/>
                        <a:latin typeface="Calibri" panose="020F0502020204030204" pitchFamily="34" charset="0"/>
                      </a:endParaRPr>
                    </a:p>
                  </a:txBody>
                  <a:tcPr marL="4206" marR="4206" marT="4206" marB="0" anchor="b"/>
                </a:tc>
                <a:tc gridSpan="2">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s-ES" sz="1200" u="none" strike="noStrike" dirty="0">
                          <a:effectLst/>
                        </a:rPr>
                        <a:t>Total energy. </a:t>
                      </a:r>
                      <a:r>
                        <a:rPr lang="es-ES" sz="1200" u="none" strike="noStrike" dirty="0">
                          <a:effectLst/>
                          <a:highlight>
                            <a:srgbClr val="FF9900"/>
                          </a:highlight>
                        </a:rPr>
                        <a:t>Digital        </a:t>
                      </a:r>
                      <a:r>
                        <a:rPr lang="es-ES" sz="1200" u="none" strike="noStrike" dirty="0">
                          <a:solidFill>
                            <a:schemeClr val="accent1">
                              <a:lumMod val="20000"/>
                              <a:lumOff val="80000"/>
                            </a:schemeClr>
                          </a:solidFill>
                          <a:effectLst/>
                        </a:rPr>
                        <a:t>…………………..</a:t>
                      </a:r>
                      <a:r>
                        <a:rPr lang="es-ES" sz="1200" u="none" strike="noStrike" dirty="0">
                          <a:effectLst/>
                          <a:highlight>
                            <a:srgbClr val="FF9900"/>
                          </a:highlight>
                        </a:rPr>
                        <a:t>energy </a:t>
                      </a:r>
                      <a:endParaRPr lang="es-ES" sz="1200" b="0" i="0" u="none" strike="noStrike" dirty="0">
                        <a:solidFill>
                          <a:srgbClr val="000000"/>
                        </a:solidFill>
                        <a:effectLst/>
                        <a:highlight>
                          <a:srgbClr val="FF9900"/>
                        </a:highlight>
                        <a:latin typeface="Calibri" panose="020F0502020204030204" pitchFamily="34" charset="0"/>
                      </a:endParaRPr>
                    </a:p>
                  </a:txBody>
                  <a:tcPr marL="4206" marR="4206" marT="4206" marB="0" anchor="b">
                    <a:solidFill>
                      <a:schemeClr val="accent1">
                        <a:tint val="20000"/>
                      </a:schemeClr>
                    </a:solidFill>
                  </a:tcPr>
                </a:tc>
                <a:tc hMerge="1">
                  <a:txBody>
                    <a:bodyPr/>
                    <a:lstStyle/>
                    <a:p>
                      <a:endParaRPr lang="es-ES"/>
                    </a:p>
                  </a:txBody>
                  <a:tcPr/>
                </a:tc>
                <a:tc>
                  <a:txBody>
                    <a:bodyPr/>
                    <a:lstStyle/>
                    <a:p>
                      <a:pPr algn="l" fontAlgn="b"/>
                      <a:r>
                        <a:rPr lang="es-ES" sz="1200" b="0" i="0" u="none" strike="noStrike" dirty="0">
                          <a:solidFill>
                            <a:srgbClr val="000000"/>
                          </a:solidFill>
                          <a:effectLst/>
                          <a:latin typeface="Calibri" panose="020F0502020204030204" pitchFamily="34" charset="0"/>
                        </a:rPr>
                        <a:t>No digital </a:t>
                      </a:r>
                    </a:p>
                    <a:p>
                      <a:pPr algn="l" fontAlgn="b"/>
                      <a:r>
                        <a:rPr lang="es-ES" sz="1200" b="0" i="0" u="none" strike="noStrike" dirty="0">
                          <a:solidFill>
                            <a:srgbClr val="000000"/>
                          </a:solidFill>
                          <a:effectLst/>
                          <a:latin typeface="Calibri" panose="020F0502020204030204" pitchFamily="34" charset="0"/>
                        </a:rPr>
                        <a:t>energy</a:t>
                      </a:r>
                    </a:p>
                  </a:txBody>
                  <a:tcPr marL="4206" marR="4206" marT="4206" marB="0" anchor="b">
                    <a:solidFill>
                      <a:schemeClr val="accent6">
                        <a:lumMod val="40000"/>
                        <a:lumOff val="60000"/>
                      </a:schemeClr>
                    </a:solidFill>
                  </a:tcPr>
                </a:tc>
                <a:tc>
                  <a:txBody>
                    <a:bodyPr/>
                    <a:lstStyle/>
                    <a:p>
                      <a:pPr algn="l" fontAlgn="b"/>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5">
                        <a:lumMod val="20000"/>
                        <a:lumOff val="80000"/>
                      </a:schemeClr>
                    </a:solidFill>
                  </a:tcPr>
                </a:tc>
                <a:tc>
                  <a:txBody>
                    <a:bodyPr/>
                    <a:lstStyle/>
                    <a:p>
                      <a:pPr algn="l" fontAlgn="b"/>
                      <a:r>
                        <a:rPr lang="es-ES" sz="1200" u="none" strike="noStrike" dirty="0">
                          <a:effectLst/>
                        </a:rPr>
                        <a:t>Total energy</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b="0" i="0" u="none" strike="noStrike" dirty="0">
                          <a:solidFill>
                            <a:srgbClr val="000000"/>
                          </a:solidFill>
                          <a:effectLst/>
                          <a:latin typeface="Calibri" panose="020F0502020204030204" pitchFamily="34" charset="0"/>
                        </a:rPr>
                        <a:t>Digital energy</a:t>
                      </a:r>
                    </a:p>
                  </a:txBody>
                  <a:tcPr marL="4206" marR="4206" marT="4206" marB="0" anchor="b">
                    <a:solidFill>
                      <a:schemeClr val="accent4"/>
                    </a:solidFill>
                  </a:tcPr>
                </a:tc>
                <a:tc gridSpan="2">
                  <a:txBody>
                    <a:bodyPr/>
                    <a:lstStyle/>
                    <a:p>
                      <a:pPr algn="l" fontAlgn="b"/>
                      <a:r>
                        <a:rPr lang="es-ES" sz="1200" b="0" i="0" u="none" strike="noStrike" dirty="0">
                          <a:solidFill>
                            <a:srgbClr val="000000"/>
                          </a:solidFill>
                          <a:effectLst/>
                          <a:latin typeface="Calibri" panose="020F0502020204030204" pitchFamily="34" charset="0"/>
                        </a:rPr>
                        <a:t>No digital </a:t>
                      </a:r>
                    </a:p>
                    <a:p>
                      <a:pPr algn="l" fontAlgn="b"/>
                      <a:r>
                        <a:rPr lang="es-ES" sz="1200" b="0" i="0" u="none" strike="noStrike" dirty="0">
                          <a:solidFill>
                            <a:srgbClr val="000000"/>
                          </a:solidFill>
                          <a:effectLst/>
                          <a:latin typeface="Calibri" panose="020F0502020204030204" pitchFamily="34" charset="0"/>
                        </a:rPr>
                        <a:t>energy</a:t>
                      </a:r>
                    </a:p>
                  </a:txBody>
                  <a:tcPr marL="4206" marR="4206" marT="4206" marB="0" anchor="b">
                    <a:solidFill>
                      <a:schemeClr val="accent6">
                        <a:lumMod val="40000"/>
                        <a:lumOff val="60000"/>
                      </a:schemeClr>
                    </a:solidFill>
                  </a:tcPr>
                </a:tc>
                <a:tc hMerge="1">
                  <a:txBody>
                    <a:bodyPr/>
                    <a:lstStyle/>
                    <a:p>
                      <a:endParaRPr lang="es-ES"/>
                    </a:p>
                  </a:txBody>
                  <a:tcPr/>
                </a:tc>
                <a:extLst>
                  <a:ext uri="{0D108BD9-81ED-4DB2-BD59-A6C34878D82A}">
                    <a16:rowId xmlns:a16="http://schemas.microsoft.com/office/drawing/2014/main" val="3965773293"/>
                  </a:ext>
                </a:extLst>
              </a:tr>
              <a:tr h="0">
                <a:tc>
                  <a:txBody>
                    <a:bodyPr/>
                    <a:lstStyle/>
                    <a:p>
                      <a:pPr algn="l" fontAlgn="b"/>
                      <a:r>
                        <a:rPr lang="es-ES" sz="1200" b="0" i="0" u="none" strike="noStrike" dirty="0">
                          <a:solidFill>
                            <a:srgbClr val="000000"/>
                          </a:solidFill>
                          <a:effectLst/>
                          <a:latin typeface="Calibri" panose="020F0502020204030204" pitchFamily="34" charset="0"/>
                        </a:rPr>
                        <a:t>Dep:ln_co2_pc</a:t>
                      </a:r>
                    </a:p>
                  </a:txBody>
                  <a:tcPr marL="4206" marR="4206" marT="4206" marB="0" anchor="b"/>
                </a:tc>
                <a:tc>
                  <a:txBody>
                    <a:bodyPr/>
                    <a:lstStyle/>
                    <a:p>
                      <a:pPr algn="l" fontAlgn="b"/>
                      <a:r>
                        <a:rPr lang="es-ES" sz="1200" u="none" strike="noStrike" dirty="0">
                          <a:effectLst/>
                        </a:rPr>
                        <a:t>1</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2</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3</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a:effectLst/>
                        </a:rPr>
                        <a:t>4</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5</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6</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189619759"/>
                  </a:ext>
                </a:extLst>
              </a:tr>
              <a:tr h="192333">
                <a:tc>
                  <a:txBody>
                    <a:bodyPr/>
                    <a:lstStyle/>
                    <a:p>
                      <a:pPr algn="l" fontAlgn="b"/>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err="1">
                          <a:effectLst/>
                        </a:rPr>
                        <a:t>Coef</a:t>
                      </a:r>
                      <a:r>
                        <a:rPr lang="es-ES" sz="1200" u="none" strike="noStrike" dirty="0">
                          <a:effectLst/>
                        </a:rPr>
                        <a:t>.</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err="1">
                          <a:effectLst/>
                        </a:rPr>
                        <a:t>Coef</a:t>
                      </a:r>
                      <a:r>
                        <a:rPr lang="es-ES" sz="1200" u="none" strike="noStrike" dirty="0">
                          <a:effectLst/>
                        </a:rPr>
                        <a:t>..</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err="1">
                          <a:effectLst/>
                        </a:rPr>
                        <a:t>Coef</a:t>
                      </a:r>
                      <a:r>
                        <a:rPr lang="es-ES" sz="1200" u="none" strike="noStrike" dirty="0">
                          <a:effectLst/>
                        </a:rPr>
                        <a:t>..</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dirty="0" err="1">
                          <a:effectLst/>
                        </a:rPr>
                        <a:t>Coef</a:t>
                      </a:r>
                      <a:r>
                        <a:rPr lang="es-ES" sz="1200" u="none" strike="noStrike" dirty="0">
                          <a:effectLst/>
                        </a:rPr>
                        <a:t>..</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err="1">
                          <a:effectLst/>
                        </a:rPr>
                        <a:t>Coef</a:t>
                      </a:r>
                      <a:r>
                        <a:rPr lang="es-ES" sz="1200" u="none" strike="noStrike" dirty="0">
                          <a:effectLst/>
                        </a:rPr>
                        <a:t>.</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err="1">
                          <a:effectLst/>
                        </a:rPr>
                        <a:t>Coef</a:t>
                      </a:r>
                      <a:r>
                        <a:rPr lang="es-ES" sz="1200" u="none" strike="noStrike" dirty="0">
                          <a:effectLst/>
                        </a:rPr>
                        <a:t>.</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128447206"/>
                  </a:ext>
                </a:extLst>
              </a:tr>
              <a:tr h="319046">
                <a:tc>
                  <a:txBody>
                    <a:bodyPr/>
                    <a:lstStyle/>
                    <a:p>
                      <a:pPr algn="l" fontAlgn="b"/>
                      <a:r>
                        <a:rPr lang="es-ES" sz="1200" u="none" strike="noStrike" dirty="0">
                          <a:effectLst/>
                        </a:rPr>
                        <a:t>L3.l_internal_stock_pc</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-0.0260</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-0.0785</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-0.0082</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dirty="0"/>
                    </a:p>
                  </a:txBody>
                  <a:tcPr marL="4206" marR="4206" marT="4206" marB="0" anchor="b"/>
                </a:tc>
                <a:tc>
                  <a:txBody>
                    <a:bodyPr/>
                    <a:lstStyle/>
                    <a:p>
                      <a:pPr algn="l" fontAlgn="b"/>
                      <a:r>
                        <a:rPr lang="es-ES" sz="1200" u="none" strike="noStrike">
                          <a:effectLst/>
                        </a:rPr>
                        <a:t>-0.0281</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-0.0815</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-0.0095</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3761171342"/>
                  </a:ext>
                </a:extLst>
              </a:tr>
              <a:tr h="153790">
                <a:tc>
                  <a:txBody>
                    <a:bodyPr/>
                    <a:lstStyle/>
                    <a:p>
                      <a:pPr algn="l" fontAlgn="b"/>
                      <a:r>
                        <a:rPr lang="es-ES" sz="1200" u="none" strike="noStrike" dirty="0">
                          <a:effectLst/>
                        </a:rPr>
                        <a:t>L3.l_national_stock_pc</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-0.1904***</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-0.0965***</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-0.1925***</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a:effectLst/>
                        </a:rPr>
                        <a:t>-0.1922***</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a:effectLst/>
                        </a:rPr>
                        <a:t>-0.0966***</a:t>
                      </a:r>
                      <a:endParaRPr lang="es-ES" sz="1200" b="0" i="0" u="none" strike="noStrike">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a:effectLst/>
                        </a:rPr>
                        <a:t>-0.1942***</a:t>
                      </a:r>
                      <a:endParaRPr lang="es-ES" sz="1200" b="0" i="0" u="none" strike="noStrike">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1706915595"/>
                  </a:ext>
                </a:extLst>
              </a:tr>
              <a:tr h="153790">
                <a:tc>
                  <a:txBody>
                    <a:bodyPr/>
                    <a:lstStyle/>
                    <a:p>
                      <a:pPr algn="l" fontAlgn="b"/>
                      <a:r>
                        <a:rPr lang="es-ES" sz="1200" u="none" strike="noStrike" dirty="0">
                          <a:effectLst/>
                        </a:rPr>
                        <a:t>L3.l_international_stock_pc</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a:effectLst/>
                        </a:rPr>
                        <a:t>-0.0656***</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-0.0535***</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-0.0675***</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a:effectLst/>
                        </a:rPr>
                        <a:t>-0.0658***</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-0.0534***</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a:effectLst/>
                        </a:rPr>
                        <a:t>-0.0677***</a:t>
                      </a:r>
                      <a:endParaRPr lang="es-ES" sz="1200" b="0" i="0" u="none" strike="noStrike">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2955955975"/>
                  </a:ext>
                </a:extLst>
              </a:tr>
              <a:tr h="153790">
                <a:tc>
                  <a:txBody>
                    <a:bodyPr/>
                    <a:lstStyle/>
                    <a:p>
                      <a:pPr algn="l" fontAlgn="b"/>
                      <a:r>
                        <a:rPr lang="es-ES" sz="1200" u="none" strike="noStrike" dirty="0">
                          <a:effectLst/>
                        </a:rPr>
                        <a:t>L3.Specialisation_deco</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0.0404**</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0.0460***</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0.0403**</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a:effectLst/>
                        </a:rPr>
                        <a:t>0.0408***</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0.0465***</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0.0407***</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2729529656"/>
                  </a:ext>
                </a:extLst>
              </a:tr>
              <a:tr h="153790">
                <a:tc>
                  <a:txBody>
                    <a:bodyPr/>
                    <a:lstStyle/>
                    <a:p>
                      <a:pPr algn="l" fontAlgn="b"/>
                      <a:r>
                        <a:rPr lang="es-ES" sz="1200" u="none" strike="noStrike">
                          <a:effectLst/>
                        </a:rPr>
                        <a:t>gdppcgrowth</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0.0028</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0.0070</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0.0028</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a:effectLst/>
                        </a:rPr>
                        <a:t>0.0028</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0.0070</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a:effectLst/>
                        </a:rPr>
                        <a:t>0.0029</a:t>
                      </a:r>
                      <a:endParaRPr lang="es-ES" sz="1200" b="0" i="0" u="none" strike="noStrike">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546434712"/>
                  </a:ext>
                </a:extLst>
              </a:tr>
              <a:tr h="153790">
                <a:tc>
                  <a:txBody>
                    <a:bodyPr/>
                    <a:lstStyle/>
                    <a:p>
                      <a:pPr algn="l" fontAlgn="b"/>
                      <a:r>
                        <a:rPr lang="es-ES" sz="1200" u="none" strike="noStrike">
                          <a:effectLst/>
                        </a:rPr>
                        <a:t>l_gdppc</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a:effectLst/>
                        </a:rPr>
                        <a:t>2.6782*</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0.1638</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2.7431*</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a:effectLst/>
                        </a:rPr>
                        <a:t>2.7281**</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0.1848</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a:effectLst/>
                        </a:rPr>
                        <a:t>2.7970**</a:t>
                      </a:r>
                      <a:endParaRPr lang="es-ES" sz="1200" b="0" i="0" u="none" strike="noStrike">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3462160532"/>
                  </a:ext>
                </a:extLst>
              </a:tr>
              <a:tr h="153790">
                <a:tc>
                  <a:txBody>
                    <a:bodyPr/>
                    <a:lstStyle/>
                    <a:p>
                      <a:pPr algn="l" fontAlgn="b"/>
                      <a:r>
                        <a:rPr lang="es-ES" sz="1200" u="none" strike="noStrike" dirty="0" err="1">
                          <a:effectLst/>
                        </a:rPr>
                        <a:t>l_gdppc_sqr</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-0.1381*</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-0.0176</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-0.1416**</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dirty="0">
                          <a:effectLst/>
                        </a:rPr>
                        <a:t>-0.1415**</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-0.0197</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-0.1452**</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565102600"/>
                  </a:ext>
                </a:extLst>
              </a:tr>
              <a:tr h="153790">
                <a:tc>
                  <a:txBody>
                    <a:bodyPr/>
                    <a:lstStyle/>
                    <a:p>
                      <a:pPr algn="l" fontAlgn="b"/>
                      <a:r>
                        <a:rPr lang="es-ES" sz="1200" b="0" i="0" u="none" strike="noStrike" dirty="0" err="1">
                          <a:solidFill>
                            <a:srgbClr val="000000"/>
                          </a:solidFill>
                          <a:effectLst/>
                          <a:latin typeface="Calibri" panose="020F0502020204030204" pitchFamily="34" charset="0"/>
                        </a:rPr>
                        <a:t>Industry_share</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0.0363***</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0.0279***</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0.0363***</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a:effectLst/>
                        </a:rPr>
                        <a:t>0.0364***</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0.0279***</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0.0363***</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1516280801"/>
                  </a:ext>
                </a:extLst>
              </a:tr>
              <a:tr h="153790">
                <a:tc>
                  <a:txBody>
                    <a:bodyPr/>
                    <a:lstStyle/>
                    <a:p>
                      <a:pPr algn="l" fontAlgn="b"/>
                      <a:r>
                        <a:rPr lang="es-ES" sz="1200" u="none" strike="noStrike" dirty="0">
                          <a:effectLst/>
                        </a:rPr>
                        <a:t>Renewable</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-0.0162*</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-0.0203**</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-0.0168*</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a:effectLst/>
                        </a:rPr>
                        <a:t>-0.0184</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-0.0243**</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a:effectLst/>
                        </a:rPr>
                        <a:t>-0.0191</a:t>
                      </a:r>
                      <a:endParaRPr lang="es-ES" sz="1200" b="0" i="0" u="none" strike="noStrike">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1168565004"/>
                  </a:ext>
                </a:extLst>
              </a:tr>
              <a:tr h="153790">
                <a:tc>
                  <a:txBody>
                    <a:bodyPr/>
                    <a:lstStyle/>
                    <a:p>
                      <a:pPr algn="l" fontAlgn="b"/>
                      <a:r>
                        <a:rPr lang="es-ES" sz="1200" u="none" strike="noStrike">
                          <a:effectLst/>
                        </a:rPr>
                        <a:t>strigencyL3</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a:effectLst/>
                        </a:rPr>
                        <a:t>-0.6132***</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-0.4036**</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a:effectLst/>
                        </a:rPr>
                        <a:t>-0.6101***</a:t>
                      </a:r>
                      <a:endParaRPr lang="es-ES" sz="1200" b="0" i="0" u="none" strike="noStrike">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a:effectLst/>
                        </a:rPr>
                        <a:t>-0.6297***</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-0.4164**</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-0.6264***</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1126363231"/>
                  </a:ext>
                </a:extLst>
              </a:tr>
              <a:tr h="153790">
                <a:tc>
                  <a:txBody>
                    <a:bodyPr/>
                    <a:lstStyle/>
                    <a:p>
                      <a:pPr algn="l" fontAlgn="b"/>
                      <a:r>
                        <a:rPr lang="es-ES" sz="1200" u="none" strike="noStrike" dirty="0">
                          <a:effectLst/>
                        </a:rPr>
                        <a:t>strigencyL3_sqr</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0.0916***</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a:effectLst/>
                        </a:rPr>
                        <a:t>0.0557*</a:t>
                      </a:r>
                      <a:endParaRPr lang="es-ES" sz="1200" b="0" i="0" u="none" strike="noStrike">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0.0909***</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a:effectLst/>
                        </a:rPr>
                        <a:t>0.0931***</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a:effectLst/>
                        </a:rPr>
                        <a:t>0.0569*</a:t>
                      </a:r>
                      <a:endParaRPr lang="es-ES" sz="1200" b="0" i="0" u="none" strike="noStrike">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0.0923***</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136598716"/>
                  </a:ext>
                </a:extLst>
              </a:tr>
              <a:tr h="286060">
                <a:tc>
                  <a:txBody>
                    <a:bodyPr/>
                    <a:lstStyle/>
                    <a:p>
                      <a:pPr algn="l" fontAlgn="b"/>
                      <a:r>
                        <a:rPr lang="es-ES" sz="1200" u="none" strike="noStrike">
                          <a:effectLst/>
                        </a:rPr>
                        <a:t>_cons</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-18.3991***</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-5.9839</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a:effectLst/>
                        </a:rPr>
                        <a:t>-18.6914***</a:t>
                      </a:r>
                      <a:endParaRPr lang="es-ES" sz="1200" b="0" i="0" u="none" strike="noStrike">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dirty="0">
                          <a:effectLst/>
                        </a:rPr>
                        <a:t>-18.7041***</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-5.9056</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-18.9991***</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632537537"/>
                  </a:ext>
                </a:extLst>
              </a:tr>
              <a:tr h="153790">
                <a:tc>
                  <a:txBody>
                    <a:bodyPr/>
                    <a:lstStyle/>
                    <a:p>
                      <a:pPr algn="l" fontAlgn="b"/>
                      <a:r>
                        <a:rPr lang="es-ES" sz="1200" u="none" strike="noStrike" dirty="0">
                          <a:effectLst/>
                        </a:rPr>
                        <a:t>lns1_1_1</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4111898203"/>
                  </a:ext>
                </a:extLst>
              </a:tr>
              <a:tr h="243545">
                <a:tc>
                  <a:txBody>
                    <a:bodyPr/>
                    <a:lstStyle/>
                    <a:p>
                      <a:pPr algn="l" fontAlgn="b"/>
                      <a:r>
                        <a:rPr lang="es-ES" sz="1200" u="none" strike="noStrike" dirty="0">
                          <a:effectLst/>
                        </a:rPr>
                        <a:t>_</a:t>
                      </a:r>
                      <a:r>
                        <a:rPr lang="es-ES" sz="1200" u="none" strike="noStrike" dirty="0" err="1">
                          <a:effectLst/>
                        </a:rPr>
                        <a:t>cons</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0.0172</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-0.0196</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0.0151</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a:effectLst/>
                        </a:rPr>
                        <a:t> </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2085672335"/>
                  </a:ext>
                </a:extLst>
              </a:tr>
              <a:tr h="211359">
                <a:tc>
                  <a:txBody>
                    <a:bodyPr/>
                    <a:lstStyle/>
                    <a:p>
                      <a:pPr algn="l" fontAlgn="b"/>
                      <a:r>
                        <a:rPr lang="es-ES" sz="1200" u="none" strike="noStrike" dirty="0" err="1">
                          <a:effectLst/>
                        </a:rPr>
                        <a:t>lnsig_e</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a:effectLst/>
                        </a:rPr>
                        <a:t> </a:t>
                      </a:r>
                      <a:endParaRPr lang="es-ES" sz="1200" b="0" i="0" u="none" strike="noStrike">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4245859875"/>
                  </a:ext>
                </a:extLst>
              </a:tr>
              <a:tr h="153790">
                <a:tc>
                  <a:txBody>
                    <a:bodyPr/>
                    <a:lstStyle/>
                    <a:p>
                      <a:pPr algn="l" fontAlgn="b"/>
                      <a:r>
                        <a:rPr lang="es-ES" sz="1200" u="none" strike="noStrike" dirty="0">
                          <a:effectLst/>
                        </a:rPr>
                        <a:t>_</a:t>
                      </a:r>
                      <a:r>
                        <a:rPr lang="es-ES" sz="1200" u="none" strike="noStrike" dirty="0" err="1">
                          <a:effectLst/>
                        </a:rPr>
                        <a:t>cons</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0.4146***</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0.4263***</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0.4147***</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4227537736"/>
                  </a:ext>
                </a:extLst>
              </a:tr>
              <a:tr h="273108">
                <a:tc>
                  <a:txBody>
                    <a:bodyPr/>
                    <a:lstStyle/>
                    <a:p>
                      <a:pPr algn="l" fontAlgn="b"/>
                      <a:r>
                        <a:rPr lang="es-ES" sz="1200" u="none" strike="noStrike" dirty="0" err="1">
                          <a:effectLst/>
                        </a:rPr>
                        <a:t>Obs</a:t>
                      </a:r>
                      <a:r>
                        <a:rPr lang="es-ES" sz="1200" u="none" strike="noStrike" dirty="0">
                          <a:effectLst/>
                        </a:rPr>
                        <a:t>.</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5507</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5507</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5507</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r>
                        <a:rPr lang="es-ES" sz="1200" u="none" strike="noStrike">
                          <a:effectLst/>
                        </a:rPr>
                        <a:t>Obs.</a:t>
                      </a:r>
                      <a:endParaRPr lang="es-ES"/>
                    </a:p>
                  </a:txBody>
                  <a:tcPr marL="4206" marR="4206" marT="4206" marB="0" anchor="b"/>
                </a:tc>
                <a:tc>
                  <a:txBody>
                    <a:bodyPr/>
                    <a:lstStyle/>
                    <a:p>
                      <a:pPr algn="l" fontAlgn="b"/>
                      <a:r>
                        <a:rPr lang="es-ES" sz="1200" u="none" strike="noStrike">
                          <a:effectLst/>
                        </a:rPr>
                        <a:t>5507</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5507</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5507</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dirty="0">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1327290629"/>
                  </a:ext>
                </a:extLst>
              </a:tr>
              <a:tr h="153790">
                <a:tc>
                  <a:txBody>
                    <a:bodyPr/>
                    <a:lstStyle/>
                    <a:p>
                      <a:pPr algn="l" fontAlgn="b"/>
                      <a:r>
                        <a:rPr lang="es-ES" sz="1200" u="none" strike="noStrike">
                          <a:effectLst/>
                        </a:rPr>
                        <a:t>N groups</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19</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19</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19</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r>
                        <a:rPr lang="es-ES" sz="1200" u="none" strike="noStrike">
                          <a:effectLst/>
                        </a:rPr>
                        <a:t>R</a:t>
                      </a:r>
                      <a:endParaRPr lang="es-ES"/>
                    </a:p>
                  </a:txBody>
                  <a:tcPr marL="4206" marR="4206" marT="4206" marB="0" anchor="b"/>
                </a:tc>
                <a:tc>
                  <a:txBody>
                    <a:bodyPr/>
                    <a:lstStyle/>
                    <a:p>
                      <a:pPr algn="l" fontAlgn="b"/>
                      <a:r>
                        <a:rPr lang="es-ES" sz="1200" u="none" strike="noStrike" dirty="0">
                          <a:effectLst/>
                        </a:rPr>
                        <a:t>0.3777</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0.3630</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0.3776</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dirty="0">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838641828"/>
                  </a:ext>
                </a:extLst>
              </a:tr>
              <a:tr h="153790">
                <a:tc>
                  <a:txBody>
                    <a:bodyPr/>
                    <a:lstStyle/>
                    <a:p>
                      <a:pPr algn="l" fontAlgn="b"/>
                      <a:r>
                        <a:rPr lang="es-ES" sz="1200" u="none" strike="noStrike">
                          <a:effectLst/>
                        </a:rPr>
                        <a:t>Log likelihood</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-10139.79</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-10203.03</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-10140.24</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r>
                        <a:rPr lang="es-ES" sz="1200" u="none" strike="noStrike">
                          <a:effectLst/>
                        </a:rPr>
                        <a:t>R_A</a:t>
                      </a:r>
                      <a:endParaRPr lang="es-ES"/>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926927226"/>
                  </a:ext>
                </a:extLst>
              </a:tr>
              <a:tr h="153790">
                <a:tc>
                  <a:txBody>
                    <a:bodyPr/>
                    <a:lstStyle/>
                    <a:p>
                      <a:pPr algn="l" fontAlgn="b"/>
                      <a:r>
                        <a:rPr lang="es-ES" sz="1200" u="none" strike="noStrike">
                          <a:effectLst/>
                        </a:rPr>
                        <a:t>Wald chi2(7)</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412.96***</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278.44***</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411.99***</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r>
                        <a:rPr lang="es-ES" sz="1200" u="none" strike="noStrike">
                          <a:effectLst/>
                        </a:rPr>
                        <a:t>Log likelihood</a:t>
                      </a:r>
                      <a:endParaRPr lang="es-ES"/>
                    </a:p>
                  </a:txBody>
                  <a:tcPr marL="4206" marR="4206" marT="4206" marB="0" anchor="b"/>
                </a:tc>
                <a:tc>
                  <a:txBody>
                    <a:bodyPr/>
                    <a:lstStyle/>
                    <a:p>
                      <a:pPr algn="l" fontAlgn="b"/>
                      <a:r>
                        <a:rPr lang="es-ES" sz="1200" u="none" strike="noStrike">
                          <a:effectLst/>
                        </a:rPr>
                        <a:t>-10087.83</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-10151.93</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gridSpan="2">
                  <a:txBody>
                    <a:bodyPr/>
                    <a:lstStyle/>
                    <a:p>
                      <a:pPr algn="l" fontAlgn="b"/>
                      <a:r>
                        <a:rPr lang="es-ES" sz="1200" u="none" strike="noStrike" dirty="0">
                          <a:effectLst/>
                        </a:rPr>
                        <a:t>-10088.31</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3732460504"/>
                  </a:ext>
                </a:extLst>
              </a:tr>
              <a:tr h="192333">
                <a:tc>
                  <a:txBody>
                    <a:bodyPr/>
                    <a:lstStyle/>
                    <a:p>
                      <a:pPr algn="l" fontAlgn="b"/>
                      <a:r>
                        <a:rPr lang="es-ES" sz="1200" u="none" strike="noStrike">
                          <a:effectLst/>
                        </a:rPr>
                        <a:t>chi2_c</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1634.90***</a:t>
                      </a:r>
                      <a:endParaRPr lang="es-ES" sz="1200" b="0" i="0" u="none" strike="noStrike" dirty="0">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1541.90***</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4"/>
                    </a:solidFill>
                  </a:tcPr>
                </a:tc>
                <a:tc>
                  <a:txBody>
                    <a:bodyPr/>
                    <a:lstStyle/>
                    <a:p>
                      <a:pPr algn="l" fontAlgn="b"/>
                      <a:r>
                        <a:rPr lang="es-ES" sz="1200" u="none" strike="noStrike" dirty="0">
                          <a:effectLst/>
                        </a:rPr>
                        <a:t>1635.43***</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a:txBody>
                    <a:bodyPr/>
                    <a:lstStyle/>
                    <a:p>
                      <a:endParaRPr lang="es-ES" dirty="0"/>
                    </a:p>
                  </a:txBody>
                  <a:tcPr marL="4206" marR="4206" marT="4206" marB="0" anchor="b"/>
                </a:tc>
                <a:tc>
                  <a:txBody>
                    <a:bodyPr/>
                    <a:lstStyle/>
                    <a:p>
                      <a:pPr algn="l" fontAlgn="b"/>
                      <a:r>
                        <a:rPr lang="es-ES" sz="1200" u="none" strike="noStrike">
                          <a:effectLst/>
                        </a:rPr>
                        <a:t> </a:t>
                      </a:r>
                      <a:endParaRPr lang="es-ES" sz="1200" b="0" i="0" u="none" strike="noStrike">
                        <a:solidFill>
                          <a:srgbClr val="000000"/>
                        </a:solidFill>
                        <a:effectLst/>
                        <a:latin typeface="Calibri" panose="020F0502020204030204" pitchFamily="34" charset="0"/>
                      </a:endParaRPr>
                    </a:p>
                  </a:txBody>
                  <a:tcPr marL="4206" marR="4206" marT="4206" marB="0" anchor="b"/>
                </a:tc>
                <a:tc>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2"/>
                    </a:solidFill>
                  </a:tcPr>
                </a:tc>
                <a:tc gridSpan="2">
                  <a:txBody>
                    <a:bodyPr/>
                    <a:lstStyle/>
                    <a:p>
                      <a:pPr algn="l" fontAlgn="b"/>
                      <a:r>
                        <a:rPr lang="es-ES" sz="1200" u="none" strike="noStrike" dirty="0">
                          <a:effectLst/>
                        </a:rPr>
                        <a:t> </a:t>
                      </a:r>
                      <a:endParaRPr lang="es-ES" sz="1200" b="0" i="0" u="none" strike="noStrike" dirty="0">
                        <a:solidFill>
                          <a:srgbClr val="000000"/>
                        </a:solidFill>
                        <a:effectLst/>
                        <a:latin typeface="Calibri" panose="020F0502020204030204" pitchFamily="34" charset="0"/>
                      </a:endParaRPr>
                    </a:p>
                  </a:txBody>
                  <a:tcPr marL="4206" marR="4206" marT="4206" marB="0" anchor="b">
                    <a:solidFill>
                      <a:schemeClr val="accent6">
                        <a:lumMod val="40000"/>
                        <a:lumOff val="60000"/>
                      </a:schemeClr>
                    </a:solidFill>
                  </a:tcPr>
                </a:tc>
                <a:tc hMerge="1">
                  <a:txBody>
                    <a:bodyPr/>
                    <a:lstStyle/>
                    <a:p>
                      <a:pPr algn="l" fontAlgn="b"/>
                      <a:endParaRPr lang="es-ES" sz="1000" b="0" i="0" u="none" strike="noStrike">
                        <a:solidFill>
                          <a:srgbClr val="000000"/>
                        </a:solidFill>
                        <a:effectLst/>
                        <a:highlight>
                          <a:srgbClr val="FFF2CC"/>
                        </a:highlight>
                        <a:latin typeface="Calibri" panose="020F0502020204030204" pitchFamily="34" charset="0"/>
                      </a:endParaRPr>
                    </a:p>
                  </a:txBody>
                  <a:tcPr marL="4206" marR="4206" marT="4206" marB="0" anchor="b"/>
                </a:tc>
                <a:extLst>
                  <a:ext uri="{0D108BD9-81ED-4DB2-BD59-A6C34878D82A}">
                    <a16:rowId xmlns:a16="http://schemas.microsoft.com/office/drawing/2014/main" val="2342682942"/>
                  </a:ext>
                </a:extLst>
              </a:tr>
            </a:tbl>
          </a:graphicData>
        </a:graphic>
      </p:graphicFrame>
      <p:sp>
        <p:nvSpPr>
          <p:cNvPr id="6" name="CuadroTexto 1">
            <a:extLst>
              <a:ext uri="{FF2B5EF4-FFF2-40B4-BE49-F238E27FC236}">
                <a16:creationId xmlns:a16="http://schemas.microsoft.com/office/drawing/2014/main" id="{15712855-C0EE-55C8-960B-62DF08534F8D}"/>
              </a:ext>
            </a:extLst>
          </p:cNvPr>
          <p:cNvSpPr txBox="1">
            <a:spLocks noChangeArrowheads="1"/>
          </p:cNvSpPr>
          <p:nvPr/>
        </p:nvSpPr>
        <p:spPr bwMode="auto">
          <a:xfrm>
            <a:off x="251520" y="44624"/>
            <a:ext cx="811366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712788" indent="-357188" eaLnBrk="0" hangingPunct="0">
              <a:defRPr sz="2400">
                <a:solidFill>
                  <a:schemeClr val="tx1"/>
                </a:solidFill>
                <a:latin typeface="Arial" charset="0"/>
                <a:ea typeface="ＭＳ Ｐゴシック" charset="-128"/>
              </a:defRPr>
            </a:lvl2pPr>
            <a:lvl3pPr marL="1081088" indent="-365125"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GB" altLang="es-ES_tradnl" sz="2800" b="1" dirty="0">
                <a:solidFill>
                  <a:srgbClr val="008080"/>
                </a:solidFill>
              </a:rPr>
              <a:t>5. Results</a:t>
            </a:r>
          </a:p>
        </p:txBody>
      </p:sp>
      <p:sp>
        <p:nvSpPr>
          <p:cNvPr id="7" name="Rectángulo 6">
            <a:extLst>
              <a:ext uri="{FF2B5EF4-FFF2-40B4-BE49-F238E27FC236}">
                <a16:creationId xmlns:a16="http://schemas.microsoft.com/office/drawing/2014/main" id="{72D90508-BF91-C80D-FDE3-6708F34B3982}"/>
              </a:ext>
            </a:extLst>
          </p:cNvPr>
          <p:cNvSpPr/>
          <p:nvPr/>
        </p:nvSpPr>
        <p:spPr>
          <a:xfrm>
            <a:off x="2267744" y="25460"/>
            <a:ext cx="6758559" cy="52322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500" b="0" i="0" dirty="0">
                <a:solidFill>
                  <a:srgbClr val="000000"/>
                </a:solidFill>
                <a:effectLst/>
                <a:highlight>
                  <a:srgbClr val="FFFFFF"/>
                </a:highlight>
                <a:latin typeface="Arial" panose="020B0604020202020204" pitchFamily="34" charset="0"/>
              </a:rPr>
              <a:t>-Internal regional stock not relevant.</a:t>
            </a:r>
          </a:p>
          <a:p>
            <a:r>
              <a:rPr lang="en-GB" sz="1500" dirty="0">
                <a:solidFill>
                  <a:srgbClr val="000000"/>
                </a:solidFill>
                <a:highlight>
                  <a:srgbClr val="FFFFFF"/>
                </a:highlight>
                <a:latin typeface="Arial" panose="020B0604020202020204" pitchFamily="34" charset="0"/>
              </a:rPr>
              <a:t>-External stocks relevant (-): </a:t>
            </a:r>
            <a:r>
              <a:rPr lang="en-GB" sz="1500" b="0" i="0" dirty="0">
                <a:solidFill>
                  <a:srgbClr val="000000"/>
                </a:solidFill>
                <a:effectLst/>
                <a:highlight>
                  <a:srgbClr val="FFFFFF"/>
                </a:highlight>
                <a:latin typeface="Arial" panose="020B0604020202020204" pitchFamily="34" charset="0"/>
              </a:rPr>
              <a:t>more use of external knowledge, less emissions)</a:t>
            </a:r>
            <a:endParaRPr lang="en-GB" sz="1500" dirty="0">
              <a:solidFill>
                <a:schemeClr val="tx1"/>
              </a:solidFill>
            </a:endParaRPr>
          </a:p>
        </p:txBody>
      </p:sp>
      <p:sp>
        <p:nvSpPr>
          <p:cNvPr id="8" name="Rectángulo 7">
            <a:extLst>
              <a:ext uri="{FF2B5EF4-FFF2-40B4-BE49-F238E27FC236}">
                <a16:creationId xmlns:a16="http://schemas.microsoft.com/office/drawing/2014/main" id="{A564682C-DA04-93FB-15A0-DE235FEC4A3F}"/>
              </a:ext>
            </a:extLst>
          </p:cNvPr>
          <p:cNvSpPr/>
          <p:nvPr/>
        </p:nvSpPr>
        <p:spPr>
          <a:xfrm>
            <a:off x="7658914" y="908720"/>
            <a:ext cx="1485086" cy="1614797"/>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500" dirty="0">
                <a:solidFill>
                  <a:schemeClr val="tx1"/>
                </a:solidFill>
              </a:rPr>
              <a:t>-Specialisation in digital eco-technologies relevant (+): More specialisation, more emissions.</a:t>
            </a:r>
          </a:p>
        </p:txBody>
      </p:sp>
      <p:sp>
        <p:nvSpPr>
          <p:cNvPr id="9" name="Rectángulo 8">
            <a:extLst>
              <a:ext uri="{FF2B5EF4-FFF2-40B4-BE49-F238E27FC236}">
                <a16:creationId xmlns:a16="http://schemas.microsoft.com/office/drawing/2014/main" id="{3A13C35F-2113-6F6C-A8DC-229AAC8F0DCB}"/>
              </a:ext>
            </a:extLst>
          </p:cNvPr>
          <p:cNvSpPr/>
          <p:nvPr/>
        </p:nvSpPr>
        <p:spPr>
          <a:xfrm>
            <a:off x="86575" y="1772816"/>
            <a:ext cx="7444107" cy="648072"/>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ángulo 9">
            <a:extLst>
              <a:ext uri="{FF2B5EF4-FFF2-40B4-BE49-F238E27FC236}">
                <a16:creationId xmlns:a16="http://schemas.microsoft.com/office/drawing/2014/main" id="{AAED877D-B2F6-C6E2-61DC-0C1C752AECD9}"/>
              </a:ext>
            </a:extLst>
          </p:cNvPr>
          <p:cNvSpPr/>
          <p:nvPr/>
        </p:nvSpPr>
        <p:spPr>
          <a:xfrm>
            <a:off x="107504" y="2417447"/>
            <a:ext cx="7416824" cy="219465"/>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CuadroTexto 11">
            <a:extLst>
              <a:ext uri="{FF2B5EF4-FFF2-40B4-BE49-F238E27FC236}">
                <a16:creationId xmlns:a16="http://schemas.microsoft.com/office/drawing/2014/main" id="{F2667C34-D932-83C5-10EB-FDBD9B5CA9A8}"/>
              </a:ext>
            </a:extLst>
          </p:cNvPr>
          <p:cNvSpPr txBox="1"/>
          <p:nvPr/>
        </p:nvSpPr>
        <p:spPr>
          <a:xfrm>
            <a:off x="86575" y="6513792"/>
            <a:ext cx="4599708" cy="276999"/>
          </a:xfrm>
          <a:prstGeom prst="rect">
            <a:avLst/>
          </a:prstGeom>
          <a:noFill/>
        </p:spPr>
        <p:txBody>
          <a:bodyPr wrap="square">
            <a:spAutoFit/>
          </a:bodyPr>
          <a:lstStyle/>
          <a:p>
            <a:r>
              <a:rPr lang="en-GB" sz="1200" dirty="0"/>
              <a:t>Std. errors not displayed for simplicity.</a:t>
            </a:r>
          </a:p>
        </p:txBody>
      </p:sp>
      <p:sp>
        <p:nvSpPr>
          <p:cNvPr id="13" name="Rectángulo 12">
            <a:extLst>
              <a:ext uri="{FF2B5EF4-FFF2-40B4-BE49-F238E27FC236}">
                <a16:creationId xmlns:a16="http://schemas.microsoft.com/office/drawing/2014/main" id="{81809FA7-7242-E845-3EE6-9176CC0AD1A2}"/>
              </a:ext>
            </a:extLst>
          </p:cNvPr>
          <p:cNvSpPr/>
          <p:nvPr/>
        </p:nvSpPr>
        <p:spPr>
          <a:xfrm>
            <a:off x="107504" y="2633471"/>
            <a:ext cx="7469970" cy="1443601"/>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ángulo 13">
            <a:extLst>
              <a:ext uri="{FF2B5EF4-FFF2-40B4-BE49-F238E27FC236}">
                <a16:creationId xmlns:a16="http://schemas.microsoft.com/office/drawing/2014/main" id="{59C23DA4-537B-7F70-A486-2A9A5170A889}"/>
              </a:ext>
            </a:extLst>
          </p:cNvPr>
          <p:cNvSpPr/>
          <p:nvPr/>
        </p:nvSpPr>
        <p:spPr>
          <a:xfrm>
            <a:off x="7596336" y="2550901"/>
            <a:ext cx="1547664" cy="4334483"/>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500" dirty="0">
                <a:solidFill>
                  <a:schemeClr val="tx1"/>
                </a:solidFill>
              </a:rPr>
              <a:t>-GDP growth not relevant</a:t>
            </a:r>
          </a:p>
          <a:p>
            <a:endParaRPr lang="en-GB" sz="1500" dirty="0">
              <a:solidFill>
                <a:schemeClr val="tx1"/>
              </a:solidFill>
            </a:endParaRPr>
          </a:p>
          <a:p>
            <a:r>
              <a:rPr lang="en-GB" sz="1500" dirty="0">
                <a:solidFill>
                  <a:schemeClr val="tx1"/>
                </a:solidFill>
              </a:rPr>
              <a:t>-Per capita income: Total and no digital inverted U-shape</a:t>
            </a:r>
          </a:p>
          <a:p>
            <a:endParaRPr lang="en-GB" sz="1500" dirty="0">
              <a:solidFill>
                <a:schemeClr val="tx1"/>
              </a:solidFill>
            </a:endParaRPr>
          </a:p>
          <a:p>
            <a:r>
              <a:rPr lang="en-GB" sz="1500" dirty="0">
                <a:solidFill>
                  <a:schemeClr val="tx1"/>
                </a:solidFill>
              </a:rPr>
              <a:t>-Industry share relevant and +</a:t>
            </a:r>
          </a:p>
          <a:p>
            <a:endParaRPr lang="en-GB" sz="1500" dirty="0">
              <a:solidFill>
                <a:schemeClr val="tx1"/>
              </a:solidFill>
            </a:endParaRPr>
          </a:p>
          <a:p>
            <a:r>
              <a:rPr lang="en-GB" sz="1500" dirty="0">
                <a:solidFill>
                  <a:schemeClr val="tx1"/>
                </a:solidFill>
              </a:rPr>
              <a:t>-Renewable energy consumption: relevant and –</a:t>
            </a:r>
          </a:p>
          <a:p>
            <a:endParaRPr lang="en-GB" sz="1500" dirty="0">
              <a:solidFill>
                <a:schemeClr val="tx1"/>
              </a:solidFill>
            </a:endParaRPr>
          </a:p>
          <a:p>
            <a:r>
              <a:rPr lang="en-GB" sz="1500" dirty="0">
                <a:solidFill>
                  <a:schemeClr val="tx1"/>
                </a:solidFill>
              </a:rPr>
              <a:t>-Stringency : U shape</a:t>
            </a:r>
          </a:p>
        </p:txBody>
      </p:sp>
    </p:spTree>
    <p:extLst>
      <p:ext uri="{BB962C8B-B14F-4D97-AF65-F5344CB8AC3E}">
        <p14:creationId xmlns:p14="http://schemas.microsoft.com/office/powerpoint/2010/main" val="2618405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10" grpId="0" animBg="1"/>
      <p:bldP spid="13" grpId="0" animBg="1"/>
      <p:bldP spid="14" grpId="0" animBg="1"/>
      <p:bldP spid="14" grpId="1"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69484</TotalTime>
  <Words>2798</Words>
  <Application>Microsoft Macintosh PowerPoint</Application>
  <PresentationFormat>Presentación en pantalla (4:3)</PresentationFormat>
  <Paragraphs>418</Paragraphs>
  <Slides>13</Slides>
  <Notes>13</Notes>
  <HiddenSlides>1</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13</vt:i4>
      </vt:variant>
    </vt:vector>
  </HeadingPairs>
  <TitlesOfParts>
    <vt:vector size="24" baseType="lpstr">
      <vt:lpstr>ＭＳ Ｐゴシック</vt:lpstr>
      <vt:lpstr>Arial</vt:lpstr>
      <vt:lpstr>Calibri</vt:lpstr>
      <vt:lpstr>Calibri Light</vt:lpstr>
      <vt:lpstr>Cambria Math</vt:lpstr>
      <vt:lpstr>Georgia</vt:lpstr>
      <vt:lpstr>Helvetica</vt:lpstr>
      <vt:lpstr>Letra del sistema regular</vt:lpstr>
      <vt:lpstr>Times</vt:lpstr>
      <vt:lpstr>Wingdings</vt:lpstr>
      <vt:lpstr>Tema de Office</vt:lpstr>
      <vt:lpstr>The environmental effects of green and digital technologies in European regions.  What does patent analysis reveal?  EPIP 2024 Annual Conference “Intellectual property and the future of the data economy”  (11-13th September 2024 Pisa, Italy)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R&amp;D, Innovation and Productivity in Spanish Food and Beverage Firms  International Academic Conference on Economics,  Management and Marketing  Prague 2014 (IAC-EMM 2014)</dc:title>
  <dc:creator>Usuario de Microsoft Office</dc:creator>
  <cp:lastModifiedBy>Microsoft Office User</cp:lastModifiedBy>
  <cp:revision>1085</cp:revision>
  <cp:lastPrinted>2023-01-11T09:01:32Z</cp:lastPrinted>
  <dcterms:created xsi:type="dcterms:W3CDTF">2017-06-16T17:53:25Z</dcterms:created>
  <dcterms:modified xsi:type="dcterms:W3CDTF">2024-09-09T09:07:35Z</dcterms:modified>
</cp:coreProperties>
</file>